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3"/>
  </p:notesMasterIdLst>
  <p:handoutMasterIdLst>
    <p:handoutMasterId r:id="rId74"/>
  </p:handoutMasterIdLst>
  <p:sldIdLst>
    <p:sldId id="256" r:id="rId5"/>
    <p:sldId id="300" r:id="rId6"/>
    <p:sldId id="271" r:id="rId7"/>
    <p:sldId id="2147476485" r:id="rId8"/>
    <p:sldId id="2147476455" r:id="rId9"/>
    <p:sldId id="2147476456" r:id="rId10"/>
    <p:sldId id="2147476457" r:id="rId11"/>
    <p:sldId id="2147476458" r:id="rId12"/>
    <p:sldId id="2147476459" r:id="rId13"/>
    <p:sldId id="2147476460" r:id="rId14"/>
    <p:sldId id="2147476461" r:id="rId15"/>
    <p:sldId id="2147476500" r:id="rId16"/>
    <p:sldId id="2147476501" r:id="rId17"/>
    <p:sldId id="2147476462" r:id="rId18"/>
    <p:sldId id="2147476463" r:id="rId19"/>
    <p:sldId id="2147476464" r:id="rId20"/>
    <p:sldId id="2147476465" r:id="rId21"/>
    <p:sldId id="2147476466" r:id="rId22"/>
    <p:sldId id="2147476502" r:id="rId23"/>
    <p:sldId id="2147476503" r:id="rId24"/>
    <p:sldId id="2147476467" r:id="rId25"/>
    <p:sldId id="2147476468" r:id="rId26"/>
    <p:sldId id="2147476471" r:id="rId27"/>
    <p:sldId id="2147476472" r:id="rId28"/>
    <p:sldId id="2147476504" r:id="rId29"/>
    <p:sldId id="2147476473" r:id="rId30"/>
    <p:sldId id="2147476474" r:id="rId31"/>
    <p:sldId id="2147476489" r:id="rId32"/>
    <p:sldId id="2147476490" r:id="rId33"/>
    <p:sldId id="2147476491" r:id="rId34"/>
    <p:sldId id="2147476475" r:id="rId35"/>
    <p:sldId id="2147476476" r:id="rId36"/>
    <p:sldId id="2147476477" r:id="rId37"/>
    <p:sldId id="2147476478" r:id="rId38"/>
    <p:sldId id="2147476479" r:id="rId39"/>
    <p:sldId id="2147476480" r:id="rId40"/>
    <p:sldId id="2147476487" r:id="rId41"/>
    <p:sldId id="2147476492" r:id="rId42"/>
    <p:sldId id="2147476493" r:id="rId43"/>
    <p:sldId id="2147476494" r:id="rId44"/>
    <p:sldId id="2147476495" r:id="rId45"/>
    <p:sldId id="2147476496" r:id="rId46"/>
    <p:sldId id="2147476505" r:id="rId47"/>
    <p:sldId id="2147476508" r:id="rId48"/>
    <p:sldId id="2147476506" r:id="rId49"/>
    <p:sldId id="2147476507" r:id="rId50"/>
    <p:sldId id="2147476497" r:id="rId51"/>
    <p:sldId id="2147476498" r:id="rId52"/>
    <p:sldId id="2147476510" r:id="rId53"/>
    <p:sldId id="2147476511" r:id="rId54"/>
    <p:sldId id="2147476509" r:id="rId55"/>
    <p:sldId id="2147476488" r:id="rId56"/>
    <p:sldId id="2147476513" r:id="rId57"/>
    <p:sldId id="2147476514" r:id="rId58"/>
    <p:sldId id="2147476515" r:id="rId59"/>
    <p:sldId id="2147476516" r:id="rId60"/>
    <p:sldId id="2147476517" r:id="rId61"/>
    <p:sldId id="2147476518" r:id="rId62"/>
    <p:sldId id="2147476519" r:id="rId63"/>
    <p:sldId id="2147476512" r:id="rId64"/>
    <p:sldId id="2147476481" r:id="rId65"/>
    <p:sldId id="2147476482" r:id="rId66"/>
    <p:sldId id="2147476483" r:id="rId67"/>
    <p:sldId id="2147476484" r:id="rId68"/>
    <p:sldId id="2147476520" r:id="rId69"/>
    <p:sldId id="317" r:id="rId70"/>
    <p:sldId id="305" r:id="rId71"/>
    <p:sldId id="295"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5EB83-4A83-4474-A252-CCEF12DFDB9B}">
          <p14:sldIdLst>
            <p14:sldId id="256"/>
            <p14:sldId id="300"/>
            <p14:sldId id="271"/>
            <p14:sldId id="2147476485"/>
            <p14:sldId id="2147476455"/>
            <p14:sldId id="2147476456"/>
            <p14:sldId id="2147476457"/>
            <p14:sldId id="2147476458"/>
            <p14:sldId id="2147476459"/>
            <p14:sldId id="2147476460"/>
            <p14:sldId id="2147476461"/>
            <p14:sldId id="2147476500"/>
            <p14:sldId id="2147476501"/>
            <p14:sldId id="2147476462"/>
            <p14:sldId id="2147476463"/>
            <p14:sldId id="2147476464"/>
            <p14:sldId id="2147476465"/>
            <p14:sldId id="2147476466"/>
            <p14:sldId id="2147476502"/>
            <p14:sldId id="2147476503"/>
          </p14:sldIdLst>
        </p14:section>
        <p14:section name="User Permission and Admin Role" id="{83F34752-5F85-4D4F-BE27-42E14E209432}">
          <p14:sldIdLst>
            <p14:sldId id="2147476467"/>
            <p14:sldId id="2147476468"/>
            <p14:sldId id="2147476471"/>
            <p14:sldId id="2147476472"/>
            <p14:sldId id="2147476504"/>
            <p14:sldId id="2147476473"/>
            <p14:sldId id="2147476474"/>
            <p14:sldId id="2147476489"/>
            <p14:sldId id="2147476490"/>
            <p14:sldId id="2147476491"/>
            <p14:sldId id="2147476475"/>
            <p14:sldId id="2147476476"/>
            <p14:sldId id="2147476477"/>
            <p14:sldId id="2147476478"/>
            <p14:sldId id="2147476479"/>
            <p14:sldId id="2147476480"/>
            <p14:sldId id="2147476487"/>
            <p14:sldId id="2147476492"/>
            <p14:sldId id="2147476493"/>
            <p14:sldId id="2147476494"/>
            <p14:sldId id="2147476495"/>
            <p14:sldId id="2147476496"/>
            <p14:sldId id="2147476505"/>
            <p14:sldId id="2147476508"/>
            <p14:sldId id="2147476506"/>
            <p14:sldId id="2147476507"/>
            <p14:sldId id="2147476497"/>
            <p14:sldId id="2147476498"/>
            <p14:sldId id="2147476510"/>
            <p14:sldId id="2147476511"/>
            <p14:sldId id="2147476509"/>
            <p14:sldId id="2147476488"/>
            <p14:sldId id="2147476513"/>
            <p14:sldId id="2147476514"/>
            <p14:sldId id="2147476515"/>
            <p14:sldId id="2147476516"/>
            <p14:sldId id="2147476517"/>
            <p14:sldId id="2147476518"/>
            <p14:sldId id="2147476519"/>
            <p14:sldId id="2147476512"/>
            <p14:sldId id="2147476481"/>
            <p14:sldId id="2147476482"/>
            <p14:sldId id="2147476483"/>
            <p14:sldId id="2147476484"/>
            <p14:sldId id="2147476520"/>
          </p14:sldIdLst>
        </p14:section>
        <p14:section name="Trainer Closing" id="{B5AF3011-6948-4678-9E65-476781074F7A}">
          <p14:sldIdLst>
            <p14:sldId id="317"/>
            <p14:sldId id="305"/>
            <p14:sldId id="2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68E"/>
    <a:srgbClr val="90C1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8" autoAdjust="0"/>
  </p:normalViewPr>
  <p:slideViewPr>
    <p:cSldViewPr snapToGrid="0">
      <p:cViewPr varScale="1">
        <p:scale>
          <a:sx n="82" d="100"/>
          <a:sy n="82" d="100"/>
        </p:scale>
        <p:origin x="672" y="72"/>
      </p:cViewPr>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5/21/2025</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5/21/2025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3</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67</a:t>
            </a:fld>
            <a:endParaRPr lang="en-US" dirty="0"/>
          </a:p>
        </p:txBody>
      </p:sp>
    </p:spTree>
    <p:extLst>
      <p:ext uri="{BB962C8B-B14F-4D97-AF65-F5344CB8AC3E}">
        <p14:creationId xmlns:p14="http://schemas.microsoft.com/office/powerpoint/2010/main" val="33346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68</a:t>
            </a:fld>
            <a:endParaRPr lang="en-US" dirty="0"/>
          </a:p>
        </p:txBody>
      </p:sp>
    </p:spTree>
    <p:extLst>
      <p:ext uri="{BB962C8B-B14F-4D97-AF65-F5344CB8AC3E}">
        <p14:creationId xmlns:p14="http://schemas.microsoft.com/office/powerpoint/2010/main" val="58069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Lst>
          </p:cNvPr>
          <p:cNvSpPr/>
          <p:nvPr userDrawn="1"/>
        </p:nvSpPr>
        <p:spPr>
          <a:xfrm>
            <a:off x="0" y="825690"/>
            <a:ext cx="12191999" cy="2244462"/>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2202873" y="1057522"/>
            <a:ext cx="9667941" cy="2173433"/>
          </a:xfrm>
        </p:spPr>
        <p:txBody>
          <a:bodyPr>
            <a:noAutofit/>
          </a:bodyPr>
          <a:lstStyle>
            <a:lvl1pPr>
              <a:lnSpc>
                <a:spcPct val="100000"/>
              </a:lnSpc>
              <a:defRPr sz="4400" cap="all" baseline="0">
                <a:solidFill>
                  <a:schemeClr val="bg1"/>
                </a:solidFill>
                <a:latin typeface="Segoe UI Semibold" panose="020B0702040204020203" pitchFamily="34" charset="0"/>
                <a:cs typeface="Segoe UI Semibold" panose="020B0702040204020203" pitchFamily="34" charset="0"/>
              </a:defRPr>
            </a:lvl1pPr>
          </a:lstStyle>
          <a:p>
            <a:r>
              <a:rPr lang="en-US" sz="4400" dirty="0">
                <a:solidFill>
                  <a:schemeClr val="bg1"/>
                </a:solidFill>
              </a:rPr>
              <a:t>CLICK TO ADD TITLE</a:t>
            </a:r>
          </a:p>
        </p:txBody>
      </p:sp>
      <p:sp>
        <p:nvSpPr>
          <p:cNvPr id="55" name="Subtitle 2">
            <a:extLst>
              <a:ext uri="{FF2B5EF4-FFF2-40B4-BE49-F238E27FC236}">
                <a16:creationId xmlns:a16="http://schemas.microsoft.com/office/drawing/2014/main" id="{50BC9D78-FF13-4CEB-8ECB-E64E85C5D0B4}"/>
              </a:ext>
            </a:extLst>
          </p:cNvPr>
          <p:cNvSpPr>
            <a:spLocks noGrp="1"/>
          </p:cNvSpPr>
          <p:nvPr>
            <p:ph type="subTitle" idx="1" hasCustomPrompt="1"/>
          </p:nvPr>
        </p:nvSpPr>
        <p:spPr>
          <a:xfrm>
            <a:off x="2202873" y="3667992"/>
            <a:ext cx="4985065" cy="1606163"/>
          </a:xfrm>
        </p:spPr>
        <p:txBody>
          <a:bodyPr anchor="t">
            <a:noAutofit/>
          </a:bodyPr>
          <a:lstStyle>
            <a:lvl1pPr>
              <a:defRPr sz="2400" b="0"/>
            </a:lvl1pPr>
          </a:lstStyle>
          <a:p>
            <a:r>
              <a:rPr lang="en-US" dirty="0">
                <a:solidFill>
                  <a:schemeClr val="tx1">
                    <a:lumMod val="75000"/>
                    <a:lumOff val="25000"/>
                  </a:schemeClr>
                </a:solidFill>
              </a:rPr>
              <a:t>Click to add subtitle</a:t>
            </a:r>
          </a:p>
        </p:txBody>
      </p:sp>
      <p:sp>
        <p:nvSpPr>
          <p:cNvPr id="56" name="Rectangle 55">
            <a:extLst>
              <a:ext uri="{FF2B5EF4-FFF2-40B4-BE49-F238E27FC236}">
                <a16:creationId xmlns:a16="http://schemas.microsoft.com/office/drawing/2014/main" id="{FB792E4C-AD3B-4E88-8540-E75759746368}"/>
              </a:ext>
            </a:extLst>
          </p:cNvPr>
          <p:cNvSpPr/>
          <p:nvPr userDrawn="1"/>
        </p:nvSpPr>
        <p:spPr>
          <a:xfrm>
            <a:off x="-1" y="889697"/>
            <a:ext cx="1968515" cy="2160478"/>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Lst>
          </p:cNvPr>
          <p:cNvSpPr/>
          <p:nvPr userDrawn="1"/>
        </p:nvSpPr>
        <p:spPr>
          <a:xfrm rot="5400000">
            <a:off x="-1425432" y="3416974"/>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ooter Placeholder 4">
            <a:extLst>
              <a:ext uri="{FF2B5EF4-FFF2-40B4-BE49-F238E27FC236}">
                <a16:creationId xmlns:a16="http://schemas.microsoft.com/office/drawing/2014/main" id="{15A37EDE-F10B-4C4B-9572-8778C2D6A686}"/>
              </a:ext>
            </a:extLst>
          </p:cNvPr>
          <p:cNvSpPr>
            <a:spLocks noGrp="1"/>
          </p:cNvSpPr>
          <p:nvPr>
            <p:ph type="ftr" sz="quarter" idx="11"/>
          </p:nvPr>
        </p:nvSpPr>
        <p:spPr>
          <a:xfrm>
            <a:off x="2202873" y="6296244"/>
            <a:ext cx="4797504" cy="457200"/>
          </a:xfrm>
        </p:spPr>
        <p:txBody>
          <a:bodyPr/>
          <a:lstStyle/>
          <a:p>
            <a:pPr algn="l"/>
            <a:r>
              <a:rPr lang="en-US" dirty="0"/>
              <a:t>Presentation Title</a:t>
            </a:r>
          </a:p>
        </p:txBody>
      </p:sp>
      <p:sp>
        <p:nvSpPr>
          <p:cNvPr id="61" name="Date Placeholder 35">
            <a:extLst>
              <a:ext uri="{FF2B5EF4-FFF2-40B4-BE49-F238E27FC236}">
                <a16:creationId xmlns:a16="http://schemas.microsoft.com/office/drawing/2014/main" id="{D6890A67-3C66-4F8A-B1A6-05469F40F879}"/>
              </a:ext>
            </a:extLst>
          </p:cNvPr>
          <p:cNvSpPr>
            <a:spLocks noGrp="1"/>
          </p:cNvSpPr>
          <p:nvPr>
            <p:ph type="dt" sz="half" idx="10"/>
          </p:nvPr>
        </p:nvSpPr>
        <p:spPr>
          <a:xfrm>
            <a:off x="8197353" y="6309360"/>
            <a:ext cx="2151134" cy="457200"/>
          </a:xfrm>
        </p:spPr>
        <p:txBody>
          <a:bodyPr/>
          <a:lstStyle/>
          <a:p>
            <a:pPr algn="l"/>
            <a:fld id="{E82334DA-681A-46EF-9A56-7F4C6ABE7E6A}" type="datetime1">
              <a:rPr lang="en-US" smtClean="0">
                <a:solidFill>
                  <a:srgbClr val="FFFFFF"/>
                </a:solidFill>
                <a:effectLst>
                  <a:outerShdw blurRad="50800" dist="38100" dir="2700000" algn="tl" rotWithShape="0">
                    <a:prstClr val="black">
                      <a:alpha val="43000"/>
                    </a:prstClr>
                  </a:outerShdw>
                </a:effectLst>
              </a:rPr>
              <a:t>5/21/2025</a:t>
            </a:fld>
            <a:endParaRPr lang="en-US" dirty="0">
              <a:solidFill>
                <a:srgbClr val="FFFFFF"/>
              </a:solidFill>
              <a:effectLst>
                <a:outerShdw blurRad="50800" dist="38100" dir="2700000" algn="tl" rotWithShape="0">
                  <a:prstClr val="black">
                    <a:alpha val="43000"/>
                  </a:prstClr>
                </a:outerShdw>
              </a:effectLst>
            </a:endParaRPr>
          </a:p>
        </p:txBody>
      </p:sp>
      <p:sp>
        <p:nvSpPr>
          <p:cNvPr id="62" name="Slide Number Placeholder 36">
            <a:extLst>
              <a:ext uri="{FF2B5EF4-FFF2-40B4-BE49-F238E27FC236}">
                <a16:creationId xmlns:a16="http://schemas.microsoft.com/office/drawing/2014/main" id="{46849723-0CBF-47CA-9477-4D42CAC71FC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solidFill>
                  <a:srgbClr val="FFFFFF"/>
                </a:solidFill>
                <a:effectLst>
                  <a:outerShdw blurRad="50800" dist="38100" dir="2700000" algn="tl" rotWithShape="0">
                    <a:prstClr val="black">
                      <a:alpha val="43000"/>
                    </a:prstClr>
                  </a:outerShdw>
                </a:effectLst>
              </a:rPr>
              <a:pPr/>
              <a:t>‹#›</a:t>
            </a:fld>
            <a:endParaRPr lang="en-US" dirty="0">
              <a:solidFill>
                <a:srgbClr val="FFFFFF"/>
              </a:solidFill>
              <a:effectLst>
                <a:outerShdw blurRad="50800" dist="38100" dir="2700000" algn="tl" rotWithShape="0">
                  <a:prstClr val="black">
                    <a:alpha val="43000"/>
                  </a:prstClr>
                </a:outerShdw>
              </a:effectLst>
            </a:endParaRPr>
          </a:p>
        </p:txBody>
      </p:sp>
      <p:sp>
        <p:nvSpPr>
          <p:cNvPr id="2" name="Rectangle 1">
            <a:extLst>
              <a:ext uri="{FF2B5EF4-FFF2-40B4-BE49-F238E27FC236}">
                <a16:creationId xmlns:a16="http://schemas.microsoft.com/office/drawing/2014/main" id="{1C23C180-CF58-325F-4997-C8ED968EAC15}"/>
              </a:ext>
              <a:ext uri="{C183D7F6-B498-43B3-948B-1728B52AA6E4}">
                <adec:decorative xmlns:adec="http://schemas.microsoft.com/office/drawing/2017/decorative" val="1"/>
              </a:ext>
            </a:extLst>
          </p:cNvPr>
          <p:cNvSpPr/>
          <p:nvPr userDrawn="1"/>
        </p:nvSpPr>
        <p:spPr>
          <a:xfrm>
            <a:off x="-2" y="836569"/>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69CC79F-D17B-368E-6370-39655E5683B7}"/>
              </a:ext>
              <a:ext uri="{C183D7F6-B498-43B3-948B-1728B52AA6E4}">
                <adec:decorative xmlns:adec="http://schemas.microsoft.com/office/drawing/2017/decorative" val="1"/>
              </a:ext>
            </a:extLst>
          </p:cNvPr>
          <p:cNvSpPr/>
          <p:nvPr userDrawn="1"/>
        </p:nvSpPr>
        <p:spPr>
          <a:xfrm>
            <a:off x="-3" y="3050176"/>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8252642"/>
      </p:ext>
    </p:extLst>
  </p:cSld>
  <p:clrMapOvr>
    <a:masterClrMapping/>
  </p:clrMapOvr>
  <p:hf hdr="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CD8F3F22-19C9-4C61-8202-3220217D2938}"/>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0F94B471-6707-4251-8230-A51AED0767C9}"/>
              </a:ext>
            </a:extLst>
          </p:cNvPr>
          <p:cNvSpPr>
            <a:spLocks noGrp="1"/>
          </p:cNvSpPr>
          <p:nvPr>
            <p:ph idx="14" hasCustomPrompt="1"/>
          </p:nvPr>
        </p:nvSpPr>
        <p:spPr>
          <a:xfrm>
            <a:off x="648934" y="1834005"/>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8" name="Content Placeholder 2">
            <a:extLst>
              <a:ext uri="{FF2B5EF4-FFF2-40B4-BE49-F238E27FC236}">
                <a16:creationId xmlns:a16="http://schemas.microsoft.com/office/drawing/2014/main" id="{ED986D97-E6F1-49E8-977A-C802B4E41B73}"/>
              </a:ext>
            </a:extLst>
          </p:cNvPr>
          <p:cNvSpPr>
            <a:spLocks noGrp="1"/>
          </p:cNvSpPr>
          <p:nvPr>
            <p:ph idx="1" hasCustomPrompt="1"/>
          </p:nvPr>
        </p:nvSpPr>
        <p:spPr>
          <a:xfrm>
            <a:off x="648934"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6" name="Content Placeholder 2">
            <a:extLst>
              <a:ext uri="{FF2B5EF4-FFF2-40B4-BE49-F238E27FC236}">
                <a16:creationId xmlns:a16="http://schemas.microsoft.com/office/drawing/2014/main" id="{762163C0-B07F-43E4-B17C-2E6A96553B98}"/>
              </a:ext>
            </a:extLst>
          </p:cNvPr>
          <p:cNvSpPr>
            <a:spLocks noGrp="1"/>
          </p:cNvSpPr>
          <p:nvPr>
            <p:ph idx="15" hasCustomPrompt="1"/>
          </p:nvPr>
        </p:nvSpPr>
        <p:spPr>
          <a:xfrm>
            <a:off x="6095999" y="1834004"/>
            <a:ext cx="4727735"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4" name="Content Placeholder 2">
            <a:extLst>
              <a:ext uri="{FF2B5EF4-FFF2-40B4-BE49-F238E27FC236}">
                <a16:creationId xmlns:a16="http://schemas.microsoft.com/office/drawing/2014/main" id="{9098FA6D-3C80-4FE1-B248-1CA2B6862F6D}"/>
              </a:ext>
            </a:extLst>
          </p:cNvPr>
          <p:cNvSpPr>
            <a:spLocks noGrp="1"/>
          </p:cNvSpPr>
          <p:nvPr>
            <p:ph idx="13" hasCustomPrompt="1"/>
          </p:nvPr>
        </p:nvSpPr>
        <p:spPr>
          <a:xfrm>
            <a:off x="6095999" y="2422380"/>
            <a:ext cx="4727735" cy="3029446"/>
          </a:xfrm>
        </p:spPr>
        <p:txBody>
          <a:bodyPr anchor="t">
            <a:no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5/21/2025</a:t>
            </a:fld>
            <a:endParaRPr lang="en-US" dirty="0"/>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91036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25A2F16-8CE0-4F2E-933C-EFDFB1E196A3}"/>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Rectangle 2">
            <a:extLst>
              <a:ext uri="{FF2B5EF4-FFF2-40B4-BE49-F238E27FC236}">
                <a16:creationId xmlns:a16="http://schemas.microsoft.com/office/drawing/2014/main" id="{18C70705-E2EE-4992-AE78-FDBE1285C809}"/>
              </a:ext>
              <a:ext uri="{C183D7F6-B498-43B3-948B-1728B52AA6E4}">
                <adec:decorative xmlns:adec="http://schemas.microsoft.com/office/drawing/2017/decorative" val="1"/>
              </a:ext>
            </a:extLst>
          </p:cNvPr>
          <p:cNvSpPr/>
          <p:nvPr userDrawn="1"/>
        </p:nvSpPr>
        <p:spPr>
          <a:xfrm>
            <a:off x="0" y="3903"/>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1C428A7-7771-4474-8BB4-8A6F0FEF8766}"/>
              </a:ext>
            </a:extLst>
          </p:cNvPr>
          <p:cNvSpPr>
            <a:spLocks noGrp="1"/>
          </p:cNvSpPr>
          <p:nvPr>
            <p:ph type="title" hasCustomPrompt="1"/>
          </p:nvPr>
        </p:nvSpPr>
        <p:spPr>
          <a:xfrm>
            <a:off x="648935" y="180644"/>
            <a:ext cx="10900146" cy="935776"/>
          </a:xfrm>
        </p:spPr>
        <p:txBody>
          <a:bodyPr>
            <a:noAutofit/>
          </a:bodyPr>
          <a:lstStyle>
            <a:lvl1pPr>
              <a:defRPr sz="3600">
                <a:solidFill>
                  <a:schemeClr val="bg1"/>
                </a:solidFill>
              </a:defRPr>
            </a:lvl1pPr>
          </a:lstStyle>
          <a:p>
            <a:r>
              <a:rPr lang="en-US" dirty="0">
                <a:solidFill>
                  <a:schemeClr val="bg1"/>
                </a:solidFill>
              </a:rPr>
              <a:t>Click to add title</a:t>
            </a:r>
          </a:p>
        </p:txBody>
      </p:sp>
      <p:sp>
        <p:nvSpPr>
          <p:cNvPr id="5" name="Rectangle 4">
            <a:extLst>
              <a:ext uri="{FF2B5EF4-FFF2-40B4-BE49-F238E27FC236}">
                <a16:creationId xmlns:a16="http://schemas.microsoft.com/office/drawing/2014/main" id="{B98730F6-0DF6-48BC-86CC-00BE18350199}"/>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D31104-1E19-4E17-A3FE-2B2C551344DF}"/>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02CEB59E-1776-4FF1-BF4D-A33B618FD59F}"/>
              </a:ext>
            </a:extLst>
          </p:cNvPr>
          <p:cNvSpPr>
            <a:spLocks noGrp="1"/>
          </p:cNvSpPr>
          <p:nvPr>
            <p:ph idx="14" hasCustomPrompt="1"/>
          </p:nvPr>
        </p:nvSpPr>
        <p:spPr>
          <a:xfrm>
            <a:off x="648935"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7" name="Content Placeholder 2">
            <a:extLst>
              <a:ext uri="{FF2B5EF4-FFF2-40B4-BE49-F238E27FC236}">
                <a16:creationId xmlns:a16="http://schemas.microsoft.com/office/drawing/2014/main" id="{26B55E76-BA79-44AC-B206-DA13D60FDA2E}"/>
              </a:ext>
            </a:extLst>
          </p:cNvPr>
          <p:cNvSpPr>
            <a:spLocks noGrp="1"/>
          </p:cNvSpPr>
          <p:nvPr>
            <p:ph idx="1" hasCustomPrompt="1"/>
          </p:nvPr>
        </p:nvSpPr>
        <p:spPr>
          <a:xfrm>
            <a:off x="648935"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21" name="Content Placeholder 2">
            <a:extLst>
              <a:ext uri="{FF2B5EF4-FFF2-40B4-BE49-F238E27FC236}">
                <a16:creationId xmlns:a16="http://schemas.microsoft.com/office/drawing/2014/main" id="{60518C4D-71E5-4211-A191-A8ED7185DED2}"/>
              </a:ext>
            </a:extLst>
          </p:cNvPr>
          <p:cNvSpPr>
            <a:spLocks noGrp="1"/>
          </p:cNvSpPr>
          <p:nvPr>
            <p:ph idx="18" hasCustomPrompt="1"/>
          </p:nvPr>
        </p:nvSpPr>
        <p:spPr>
          <a:xfrm>
            <a:off x="4336486" y="1828356"/>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20" name="Content Placeholder 2">
            <a:extLst>
              <a:ext uri="{FF2B5EF4-FFF2-40B4-BE49-F238E27FC236}">
                <a16:creationId xmlns:a16="http://schemas.microsoft.com/office/drawing/2014/main" id="{D7EF9B63-4443-4EE5-A88B-2F1FA4CC4043}"/>
              </a:ext>
            </a:extLst>
          </p:cNvPr>
          <p:cNvSpPr>
            <a:spLocks noGrp="1"/>
          </p:cNvSpPr>
          <p:nvPr>
            <p:ph idx="17" hasCustomPrompt="1"/>
          </p:nvPr>
        </p:nvSpPr>
        <p:spPr>
          <a:xfrm>
            <a:off x="4336486"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19" name="Content Placeholder 2">
            <a:extLst>
              <a:ext uri="{FF2B5EF4-FFF2-40B4-BE49-F238E27FC236}">
                <a16:creationId xmlns:a16="http://schemas.microsoft.com/office/drawing/2014/main" id="{E54FF8D9-50D3-4515-B896-B127F664C1E1}"/>
              </a:ext>
            </a:extLst>
          </p:cNvPr>
          <p:cNvSpPr>
            <a:spLocks noGrp="1"/>
          </p:cNvSpPr>
          <p:nvPr>
            <p:ph idx="16" hasCustomPrompt="1"/>
          </p:nvPr>
        </p:nvSpPr>
        <p:spPr>
          <a:xfrm>
            <a:off x="8024037" y="1834005"/>
            <a:ext cx="3519028" cy="465155"/>
          </a:xfrm>
        </p:spPr>
        <p:txBody>
          <a:bodyPr anchor="t">
            <a:noAutofit/>
          </a:bodyPr>
          <a:lstStyle>
            <a:lvl1pPr>
              <a:buFont typeface="Arial" panose="020B0604020202020204" pitchFamily="34" charset="0"/>
              <a:buNone/>
              <a:defRPr sz="2000" b="1"/>
            </a:lvl1pPr>
          </a:lstStyle>
          <a:p>
            <a:r>
              <a:rPr lang="en-US" dirty="0"/>
              <a:t>Click to add subtitle</a:t>
            </a:r>
          </a:p>
        </p:txBody>
      </p:sp>
      <p:sp>
        <p:nvSpPr>
          <p:cNvPr id="18" name="Content Placeholder 2">
            <a:extLst>
              <a:ext uri="{FF2B5EF4-FFF2-40B4-BE49-F238E27FC236}">
                <a16:creationId xmlns:a16="http://schemas.microsoft.com/office/drawing/2014/main" id="{E95B62E8-2D9A-443A-8560-D347C4703894}"/>
              </a:ext>
            </a:extLst>
          </p:cNvPr>
          <p:cNvSpPr>
            <a:spLocks noGrp="1"/>
          </p:cNvSpPr>
          <p:nvPr>
            <p:ph idx="15" hasCustomPrompt="1"/>
          </p:nvPr>
        </p:nvSpPr>
        <p:spPr>
          <a:xfrm>
            <a:off x="8024037" y="2419555"/>
            <a:ext cx="3519028" cy="3197260"/>
          </a:xfrm>
        </p:spPr>
        <p:txBody>
          <a:bodyPr anchor="t">
            <a:normAutofit/>
          </a:bodyPr>
          <a:lstStyle>
            <a:lvl1pPr marL="283464" indent="-283464">
              <a:buFont typeface="Arial" panose="020B0604020202020204" pitchFamily="34" charset="0"/>
              <a:buChar char="•"/>
              <a:defRPr sz="1600" b="0" baseline="0"/>
            </a:lvl1pPr>
          </a:lstStyle>
          <a:p>
            <a:r>
              <a:rPr lang="en-US" dirty="0"/>
              <a:t> Click to add text</a:t>
            </a:r>
          </a:p>
        </p:txBody>
      </p:sp>
      <p:sp>
        <p:nvSpPr>
          <p:cNvPr id="8" name="Rectangle 7">
            <a:extLst>
              <a:ext uri="{FF2B5EF4-FFF2-40B4-BE49-F238E27FC236}">
                <a16:creationId xmlns:a16="http://schemas.microsoft.com/office/drawing/2014/main" id="{2DA7A17E-1562-4B10-9BC8-AB6B45E6BD6C}"/>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37258C-9B58-4DC0-BC98-826A38D4B6B1}"/>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9">
            <a:extLst>
              <a:ext uri="{FF2B5EF4-FFF2-40B4-BE49-F238E27FC236}">
                <a16:creationId xmlns:a16="http://schemas.microsoft.com/office/drawing/2014/main" id="{2F8E2987-7F65-44D5-B3AD-776ECF8D85CC}"/>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22" name="Date Placeholder 28">
            <a:extLst>
              <a:ext uri="{FF2B5EF4-FFF2-40B4-BE49-F238E27FC236}">
                <a16:creationId xmlns:a16="http://schemas.microsoft.com/office/drawing/2014/main" id="{08BD4E48-A35B-4475-BC85-E58DA2920FE4}"/>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fld id="{DD9E41B7-A2DB-4285-A7A5-A1084718EB55}" type="datetime1">
              <a:rPr lang="en-US" smtClean="0"/>
              <a:pPr/>
              <a:t>5/21/2025</a:t>
            </a:fld>
            <a:endParaRPr lang="en-US" dirty="0"/>
          </a:p>
        </p:txBody>
      </p:sp>
      <p:sp>
        <p:nvSpPr>
          <p:cNvPr id="11" name="Slide Number Placeholder 30">
            <a:extLst>
              <a:ext uri="{FF2B5EF4-FFF2-40B4-BE49-F238E27FC236}">
                <a16:creationId xmlns:a16="http://schemas.microsoft.com/office/drawing/2014/main" id="{FBDAEBAB-F3AA-4DB3-96B7-6387085C1E0E}"/>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6375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53C66564-535A-4715-9B27-B8AB14F77E42}"/>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821E99-F411-4BAB-8211-C344272A2A1A}"/>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29B7F2A-CF10-474B-91F1-7C50A7DAF83C}"/>
              </a:ext>
            </a:extLst>
          </p:cNvPr>
          <p:cNvSpPr>
            <a:spLocks noGrp="1"/>
          </p:cNvSpPr>
          <p:nvPr>
            <p:ph type="title" hasCustomPrompt="1"/>
          </p:nvPr>
        </p:nvSpPr>
        <p:spPr>
          <a:xfrm>
            <a:off x="5376668" y="537381"/>
            <a:ext cx="6172412" cy="1031927"/>
          </a:xfrm>
        </p:spPr>
        <p:txBody>
          <a:bodyPr/>
          <a:lstStyle>
            <a:lvl1pPr>
              <a:defRPr/>
            </a:lvl1pPr>
          </a:lstStyle>
          <a:p>
            <a:r>
              <a:rPr lang="en-US" dirty="0"/>
              <a:t>Click to add title</a:t>
            </a:r>
          </a:p>
        </p:txBody>
      </p:sp>
      <p:sp>
        <p:nvSpPr>
          <p:cNvPr id="10" name="Rectangle 9">
            <a:extLst>
              <a:ext uri="{FF2B5EF4-FFF2-40B4-BE49-F238E27FC236}">
                <a16:creationId xmlns:a16="http://schemas.microsoft.com/office/drawing/2014/main" id="{58F0D6D9-A64A-415F-BA44-494062CA6983}"/>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77B49C-9749-4042-A729-C27F583654CC}"/>
              </a:ext>
              <a:ext uri="{C183D7F6-B498-43B3-948B-1728B52AA6E4}">
                <adec:decorative xmlns:adec="http://schemas.microsoft.com/office/drawing/2017/decorative" val="1"/>
              </a:ext>
            </a:extLst>
          </p:cNvPr>
          <p:cNvSpPr/>
          <p:nvPr userDrawn="1"/>
        </p:nvSpPr>
        <p:spPr>
          <a:xfrm>
            <a:off x="0" y="2249324"/>
            <a:ext cx="4617720"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1B79F49-5021-4A8F-A90A-5E08F7FB5196}"/>
              </a:ext>
              <a:ext uri="{C183D7F6-B498-43B3-948B-1728B52AA6E4}">
                <adec:decorative xmlns:adec="http://schemas.microsoft.com/office/drawing/2017/decorative" val="1"/>
              </a:ext>
            </a:extLst>
          </p:cNvPr>
          <p:cNvSpPr/>
          <p:nvPr userDrawn="1"/>
        </p:nvSpPr>
        <p:spPr>
          <a:xfrm>
            <a:off x="0" y="4546655"/>
            <a:ext cx="4617720"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9">
            <a:extLst>
              <a:ext uri="{FF2B5EF4-FFF2-40B4-BE49-F238E27FC236}">
                <a16:creationId xmlns:a16="http://schemas.microsoft.com/office/drawing/2014/main" id="{B6E270BA-010E-406C-8FBF-0ED0DA28D071}"/>
              </a:ext>
            </a:extLst>
          </p:cNvPr>
          <p:cNvSpPr>
            <a:spLocks noGrp="1"/>
          </p:cNvSpPr>
          <p:nvPr>
            <p:ph type="pic" sz="quarter" idx="13" hasCustomPrompt="1"/>
          </p:nvPr>
        </p:nvSpPr>
        <p:spPr>
          <a:xfrm>
            <a:off x="-1" y="-3"/>
            <a:ext cx="4613544" cy="2249321"/>
          </a:xfrm>
        </p:spPr>
        <p:txBody>
          <a:bodyPr anchor="t"/>
          <a:lstStyle>
            <a:lvl1pPr algn="ctr">
              <a:defRPr/>
            </a:lvl1pPr>
          </a:lstStyle>
          <a:p>
            <a:r>
              <a:rPr lang="en-US" dirty="0"/>
              <a:t>Click to add picture</a:t>
            </a:r>
          </a:p>
        </p:txBody>
      </p:sp>
      <p:sp>
        <p:nvSpPr>
          <p:cNvPr id="24" name="Picture Placeholder 19">
            <a:extLst>
              <a:ext uri="{FF2B5EF4-FFF2-40B4-BE49-F238E27FC236}">
                <a16:creationId xmlns:a16="http://schemas.microsoft.com/office/drawing/2014/main" id="{6E15371C-3F24-44D7-97EB-74C12D53CBBC}"/>
              </a:ext>
            </a:extLst>
          </p:cNvPr>
          <p:cNvSpPr>
            <a:spLocks noGrp="1"/>
          </p:cNvSpPr>
          <p:nvPr>
            <p:ph type="pic" sz="quarter" idx="14" hasCustomPrompt="1"/>
          </p:nvPr>
        </p:nvSpPr>
        <p:spPr>
          <a:xfrm>
            <a:off x="-1" y="2311339"/>
            <a:ext cx="4613544" cy="2241520"/>
          </a:xfrm>
        </p:spPr>
        <p:txBody>
          <a:bodyPr anchor="t"/>
          <a:lstStyle>
            <a:lvl1pPr algn="ctr">
              <a:defRPr/>
            </a:lvl1pPr>
          </a:lstStyle>
          <a:p>
            <a:r>
              <a:rPr lang="en-US" dirty="0"/>
              <a:t>Click to add picture</a:t>
            </a:r>
          </a:p>
        </p:txBody>
      </p:sp>
      <p:sp>
        <p:nvSpPr>
          <p:cNvPr id="25" name="Picture Placeholder 19">
            <a:extLst>
              <a:ext uri="{FF2B5EF4-FFF2-40B4-BE49-F238E27FC236}">
                <a16:creationId xmlns:a16="http://schemas.microsoft.com/office/drawing/2014/main" id="{E39E0BDE-5895-4B94-90AC-7045292B0B34}"/>
              </a:ext>
            </a:extLst>
          </p:cNvPr>
          <p:cNvSpPr>
            <a:spLocks noGrp="1"/>
          </p:cNvSpPr>
          <p:nvPr>
            <p:ph type="pic" sz="quarter" idx="15" hasCustomPrompt="1"/>
          </p:nvPr>
        </p:nvSpPr>
        <p:spPr>
          <a:xfrm>
            <a:off x="-1" y="4613572"/>
            <a:ext cx="4613544" cy="2241520"/>
          </a:xfrm>
        </p:spPr>
        <p:txBody>
          <a:bodyPr anchor="t"/>
          <a:lstStyle>
            <a:lvl1pPr algn="ctr">
              <a:defRPr/>
            </a:lvl1pPr>
          </a:lstStyle>
          <a:p>
            <a:r>
              <a:rPr lang="en-US" dirty="0"/>
              <a:t>Click to add picture</a:t>
            </a:r>
          </a:p>
        </p:txBody>
      </p:sp>
      <p:sp>
        <p:nvSpPr>
          <p:cNvPr id="15" name="Content Placeholder 2">
            <a:extLst>
              <a:ext uri="{FF2B5EF4-FFF2-40B4-BE49-F238E27FC236}">
                <a16:creationId xmlns:a16="http://schemas.microsoft.com/office/drawing/2014/main" id="{E8823570-AC4F-4679-98CA-DC7F7B2CC109}"/>
              </a:ext>
            </a:extLst>
          </p:cNvPr>
          <p:cNvSpPr>
            <a:spLocks noGrp="1"/>
          </p:cNvSpPr>
          <p:nvPr>
            <p:ph idx="1" hasCustomPrompt="1"/>
          </p:nvPr>
        </p:nvSpPr>
        <p:spPr>
          <a:xfrm>
            <a:off x="5376671" y="1735745"/>
            <a:ext cx="6172412" cy="3767496"/>
          </a:xfrm>
        </p:spPr>
        <p:txBody>
          <a:bodyPr anchor="t">
            <a:normAutofit/>
          </a:bodyPr>
          <a:lstStyle>
            <a:lvl1pPr>
              <a:buFont typeface="Arial" panose="020B0604020202020204" pitchFamily="34" charset="0"/>
              <a:buNone/>
              <a:defRPr sz="1600" b="0"/>
            </a:lvl1pPr>
          </a:lstStyle>
          <a:p>
            <a:r>
              <a:rPr lang="en-US" dirty="0"/>
              <a:t> Click to add text</a:t>
            </a:r>
          </a:p>
        </p:txBody>
      </p:sp>
      <p:sp>
        <p:nvSpPr>
          <p:cNvPr id="17" name="Footer Placeholder 4">
            <a:extLst>
              <a:ext uri="{FF2B5EF4-FFF2-40B4-BE49-F238E27FC236}">
                <a16:creationId xmlns:a16="http://schemas.microsoft.com/office/drawing/2014/main" id="{BB6B62FA-FEDE-42B0-8B7B-24AE138EB6CE}"/>
              </a:ext>
            </a:extLst>
          </p:cNvPr>
          <p:cNvSpPr>
            <a:spLocks noGrp="1"/>
          </p:cNvSpPr>
          <p:nvPr>
            <p:ph type="ftr" sz="quarter" idx="11"/>
          </p:nvPr>
        </p:nvSpPr>
        <p:spPr>
          <a:xfrm>
            <a:off x="642917" y="6309360"/>
            <a:ext cx="3271516" cy="457200"/>
          </a:xfrm>
        </p:spPr>
        <p:txBody>
          <a:bodyPr/>
          <a:lstStyle>
            <a:lvl1pPr>
              <a:defRPr>
                <a:solidFill>
                  <a:schemeClr val="bg1"/>
                </a:solidFill>
                <a:effectLst>
                  <a:outerShdw blurRad="50800" dist="38100" dir="2700000" algn="tl" rotWithShape="0">
                    <a:prstClr val="black">
                      <a:alpha val="43000"/>
                    </a:prstClr>
                  </a:outerShdw>
                </a:effectLst>
              </a:defRPr>
            </a:lvl1pPr>
          </a:lstStyle>
          <a:p>
            <a:r>
              <a:rPr lang="en-US" dirty="0"/>
              <a:t>Presentation Title</a:t>
            </a:r>
          </a:p>
        </p:txBody>
      </p:sp>
      <p:sp>
        <p:nvSpPr>
          <p:cNvPr id="16" name="Date Placeholder 3">
            <a:extLst>
              <a:ext uri="{FF2B5EF4-FFF2-40B4-BE49-F238E27FC236}">
                <a16:creationId xmlns:a16="http://schemas.microsoft.com/office/drawing/2014/main" id="{9E8578BE-8DB2-4FE6-B45A-2B3415CEE1C4}"/>
              </a:ext>
            </a:extLst>
          </p:cNvPr>
          <p:cNvSpPr>
            <a:spLocks noGrp="1"/>
          </p:cNvSpPr>
          <p:nvPr>
            <p:ph type="dt" sz="half" idx="10"/>
          </p:nvPr>
        </p:nvSpPr>
        <p:spPr>
          <a:xfrm>
            <a:off x="5376668" y="6309360"/>
            <a:ext cx="3411973" cy="457200"/>
          </a:xfrm>
        </p:spPr>
        <p:txBody>
          <a:bodyPr/>
          <a:lstStyle>
            <a:lvl1pPr>
              <a:defRPr>
                <a:solidFill>
                  <a:schemeClr val="tx2"/>
                </a:solidFill>
                <a:effectLst/>
              </a:defRPr>
            </a:lvl1pPr>
          </a:lstStyle>
          <a:p>
            <a:fld id="{32546992-DEFF-4765-9FB8-C2ACF446503A}" type="datetime1">
              <a:rPr lang="en-US" smtClean="0"/>
              <a:pPr/>
              <a:t>5/21/2025</a:t>
            </a:fld>
            <a:endParaRPr lang="en-US" dirty="0"/>
          </a:p>
        </p:txBody>
      </p:sp>
      <p:sp>
        <p:nvSpPr>
          <p:cNvPr id="18" name="Slide Number Placeholder 5">
            <a:extLst>
              <a:ext uri="{FF2B5EF4-FFF2-40B4-BE49-F238E27FC236}">
                <a16:creationId xmlns:a16="http://schemas.microsoft.com/office/drawing/2014/main" id="{6AF7C96F-C1E5-45F5-B070-2D025E7BD35C}"/>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95845778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1138041"/>
            <a:ext cx="4862811" cy="2019488"/>
          </a:xfrm>
        </p:spPr>
        <p:txBody>
          <a:bodyPr/>
          <a:lstStyle>
            <a:lvl1pPr>
              <a:lnSpc>
                <a:spcPct val="100000"/>
              </a:lnSpc>
              <a:defRPr>
                <a:solidFill>
                  <a:schemeClr val="bg1"/>
                </a:solidFill>
              </a:defRPr>
            </a:lvl1pPr>
          </a:lstStyle>
          <a:p>
            <a:r>
              <a:rPr lang="en-US" dirty="0">
                <a:solidFill>
                  <a:schemeClr val="bg1"/>
                </a:solidFill>
              </a:rPr>
              <a:t>CLICK TO ADD TITLE</a:t>
            </a:r>
          </a:p>
        </p:txBody>
      </p:sp>
      <p:sp>
        <p:nvSpPr>
          <p:cNvPr id="25" name="Picture Placeholder 21">
            <a:extLst>
              <a:ext uri="{FF2B5EF4-FFF2-40B4-BE49-F238E27FC236}">
                <a16:creationId xmlns:a16="http://schemas.microsoft.com/office/drawing/2014/main" id="{8B745891-A8DA-4640-BB3F-1693FC5AC4AB}"/>
              </a:ext>
            </a:extLst>
          </p:cNvPr>
          <p:cNvSpPr>
            <a:spLocks noGrp="1"/>
          </p:cNvSpPr>
          <p:nvPr>
            <p:ph type="pic" sz="quarter" idx="14" hasCustomPrompt="1"/>
          </p:nvPr>
        </p:nvSpPr>
        <p:spPr>
          <a:xfrm>
            <a:off x="6858023" y="4941"/>
            <a:ext cx="5333977" cy="3392053"/>
          </a:xfrm>
        </p:spPr>
        <p:txBody>
          <a:bodyPr anchor="t"/>
          <a:lstStyle>
            <a:lvl1pPr algn="ctr">
              <a:defRPr/>
            </a:lvl1pPr>
          </a:lstStyle>
          <a:p>
            <a:r>
              <a:rPr lang="en-US" dirty="0"/>
              <a:t>Click to add photo</a:t>
            </a:r>
          </a:p>
        </p:txBody>
      </p:sp>
      <p:sp>
        <p:nvSpPr>
          <p:cNvPr id="24" name="Picture Placeholder 21">
            <a:extLst>
              <a:ext uri="{FF2B5EF4-FFF2-40B4-BE49-F238E27FC236}">
                <a16:creationId xmlns:a16="http://schemas.microsoft.com/office/drawing/2014/main" id="{BC2DF568-4EA5-4F79-980F-47FC90AEA129}"/>
              </a:ext>
            </a:extLst>
          </p:cNvPr>
          <p:cNvSpPr>
            <a:spLocks noGrp="1"/>
          </p:cNvSpPr>
          <p:nvPr>
            <p:ph type="pic" sz="quarter" idx="13" hasCustomPrompt="1"/>
          </p:nvPr>
        </p:nvSpPr>
        <p:spPr>
          <a:xfrm>
            <a:off x="1067712" y="3461002"/>
            <a:ext cx="5728215" cy="3396997"/>
          </a:xfrm>
        </p:spPr>
        <p:txBody>
          <a:bodyPr anchor="t"/>
          <a:lstStyle>
            <a:lvl1pPr algn="ctr">
              <a:defRPr/>
            </a:lvl1pPr>
          </a:lstStyle>
          <a:p>
            <a:r>
              <a:rPr lang="en-US" dirty="0"/>
              <a:t>Click to add photo</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3293" y="3396994"/>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t">
            <a:normAutofit/>
          </a:bodyPr>
          <a:lstStyle>
            <a:lvl1pPr>
              <a:lnSpc>
                <a:spcPct val="100000"/>
              </a:lnSpc>
              <a:defRPr sz="2400" b="0"/>
            </a:lvl1pPr>
          </a:lstStyle>
          <a:p>
            <a:r>
              <a:rPr lang="en-US" dirty="0"/>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fld id="{F6852FE2-76E6-44F3-971E-3B1E6B948E41}" type="datetime1">
              <a:rPr lang="en-US" smtClean="0"/>
              <a:t>5/21/2025</a:t>
            </a:fld>
            <a:endParaRPr lang="en-US" dirty="0"/>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421976705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475399"/>
            <a:ext cx="6623040" cy="791861"/>
          </a:xfrm>
        </p:spPr>
        <p:txBody>
          <a:bodyPr>
            <a:normAutofit/>
          </a:bodyPr>
          <a:lstStyle>
            <a:lvl1pPr>
              <a:defRPr/>
            </a:lvl1pPr>
          </a:lstStyle>
          <a:p>
            <a:r>
              <a:rPr lang="en-US" dirty="0"/>
              <a:t>Click to add title</a:t>
            </a:r>
          </a:p>
        </p:txBody>
      </p:sp>
      <p:sp>
        <p:nvSpPr>
          <p:cNvPr id="13" name="Content Placeholder 2">
            <a:extLst>
              <a:ext uri="{FF2B5EF4-FFF2-40B4-BE49-F238E27FC236}">
                <a16:creationId xmlns:a16="http://schemas.microsoft.com/office/drawing/2014/main" id="{40D7EF23-28EE-4115-879A-D95BBAC66241}"/>
              </a:ext>
            </a:extLst>
          </p:cNvPr>
          <p:cNvSpPr>
            <a:spLocks noGrp="1"/>
          </p:cNvSpPr>
          <p:nvPr>
            <p:ph idx="1" hasCustomPrompt="1"/>
          </p:nvPr>
        </p:nvSpPr>
        <p:spPr>
          <a:xfrm>
            <a:off x="787179" y="2502047"/>
            <a:ext cx="6623039" cy="3030599"/>
          </a:xfrm>
        </p:spPr>
        <p:txBody>
          <a:bodyPr anchor="t">
            <a:normAutofit/>
          </a:bodyPr>
          <a:lstStyle>
            <a:lvl1pPr>
              <a:defRPr sz="2000" b="0"/>
            </a:lvl1pPr>
          </a:lstStyle>
          <a:p>
            <a:r>
              <a:rPr lang="en-US" dirty="0"/>
              <a:t>Click to add text</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fld id="{C7049658-B31A-4F62-9996-2FC707C5F2CD}" type="datetime1">
              <a:rPr lang="en-US" smtClean="0"/>
              <a:t>5/21/2025</a:t>
            </a:fld>
            <a:endParaRPr lang="en-US" dirty="0"/>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25734837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ooter Placeholder 4">
            <a:extLst>
              <a:ext uri="{FF2B5EF4-FFF2-40B4-BE49-F238E27FC236}">
                <a16:creationId xmlns:a16="http://schemas.microsoft.com/office/drawing/2014/main" id="{CA12CF76-B207-465C-A494-3C57818ACCE6}"/>
              </a:ext>
            </a:extLst>
          </p:cNvPr>
          <p:cNvSpPr>
            <a:spLocks noGrp="1"/>
          </p:cNvSpPr>
          <p:nvPr>
            <p:ph type="ftr" sz="quarter" idx="11"/>
          </p:nvPr>
        </p:nvSpPr>
        <p:spPr>
          <a:xfrm>
            <a:off x="261906" y="6309360"/>
            <a:ext cx="4097030" cy="457200"/>
          </a:xfrm>
        </p:spPr>
        <p:txBody>
          <a:bodyPr/>
          <a:lstStyle>
            <a:lvl1pPr>
              <a:defRPr>
                <a:effectLst>
                  <a:outerShdw blurRad="50800" dist="38100" dir="240000" algn="ctr" rotWithShape="0">
                    <a:schemeClr val="tx1">
                      <a:alpha val="43000"/>
                    </a:schemeClr>
                  </a:outerShdw>
                </a:effectLst>
              </a:defRPr>
            </a:lvl1pPr>
          </a:lstStyle>
          <a:p>
            <a:r>
              <a:rPr lang="en-US" dirty="0"/>
              <a:t>Presentation Title</a:t>
            </a:r>
          </a:p>
        </p:txBody>
      </p:sp>
      <p:sp>
        <p:nvSpPr>
          <p:cNvPr id="32" name="Slide Number Placeholder 5">
            <a:extLst>
              <a:ext uri="{FF2B5EF4-FFF2-40B4-BE49-F238E27FC236}">
                <a16:creationId xmlns:a16="http://schemas.microsoft.com/office/drawing/2014/main" id="{632EB37A-06D5-4BC7-BC11-75B1719B0EA4}"/>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34852293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Lst>
          </p:cNvPr>
          <p:cNvSpPr/>
          <p:nvPr userDrawn="1"/>
        </p:nvSpPr>
        <p:spPr>
          <a:xfrm>
            <a:off x="4023117" y="-4078"/>
            <a:ext cx="8165834" cy="1056542"/>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Lst>
          </p:cNvPr>
          <p:cNvSpPr/>
          <p:nvPr userDrawn="1"/>
        </p:nvSpPr>
        <p:spPr>
          <a:xfrm>
            <a:off x="1525" y="1031500"/>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Lst>
          </p:cNvPr>
          <p:cNvSpPr/>
          <p:nvPr userDrawn="1"/>
        </p:nvSpPr>
        <p:spPr>
          <a:xfrm>
            <a:off x="4023116" y="1095508"/>
            <a:ext cx="8165834"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63F61843-5C9C-49E0-8A90-64085BC79F79}"/>
              </a:ext>
            </a:extLst>
          </p:cNvPr>
          <p:cNvSpPr>
            <a:spLocks noGrp="1"/>
          </p:cNvSpPr>
          <p:nvPr>
            <p:ph type="ctrTitle" hasCustomPrompt="1"/>
          </p:nvPr>
        </p:nvSpPr>
        <p:spPr>
          <a:xfrm>
            <a:off x="7973503" y="1709530"/>
            <a:ext cx="3754671" cy="2528515"/>
          </a:xfrm>
        </p:spPr>
        <p:txBody>
          <a:bodyPr anchor="b"/>
          <a:lstStyle>
            <a:lvl1pPr>
              <a:lnSpc>
                <a:spcPct val="100000"/>
              </a:lnSpc>
              <a:defRPr/>
            </a:lvl1pPr>
          </a:lstStyle>
          <a:p>
            <a:r>
              <a:rPr lang="en-US" sz="3600" b="1" cap="none" dirty="0">
                <a:solidFill>
                  <a:schemeClr val="tx2"/>
                </a:solidFill>
              </a:rPr>
              <a:t>Click to add title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7976914" y="4238046"/>
            <a:ext cx="3806919" cy="1741404"/>
          </a:xfrm>
        </p:spPr>
        <p:txBody>
          <a:bodyPr anchor="t">
            <a:normAutofit/>
          </a:bodyPr>
          <a:lstStyle>
            <a:lvl1pPr>
              <a:defRPr sz="1600" b="0"/>
            </a:lvl1pPr>
          </a:lstStyle>
          <a:p>
            <a:r>
              <a:rPr lang="en-US" sz="2000" dirty="0">
                <a:solidFill>
                  <a:schemeClr val="tx2"/>
                </a:solidFill>
              </a:rPr>
              <a:t>Click to add subtitle</a:t>
            </a:r>
          </a:p>
        </p:txBody>
      </p:sp>
      <p:sp>
        <p:nvSpPr>
          <p:cNvPr id="32" name="Rectangle 31">
            <a:extLst>
              <a:ext uri="{FF2B5EF4-FFF2-40B4-BE49-F238E27FC236}">
                <a16:creationId xmlns:a16="http://schemas.microsoft.com/office/drawing/2014/main" id="{247A5DB4-1ED7-4630-89AF-F1802E44EF89}"/>
              </a:ext>
            </a:extLst>
          </p:cNvPr>
          <p:cNvSpPr/>
          <p:nvPr userDrawn="1"/>
        </p:nvSpPr>
        <p:spPr>
          <a:xfrm>
            <a:off x="-1" y="6144405"/>
            <a:ext cx="4020065" cy="713595"/>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Lst>
          </p:cNvPr>
          <p:cNvSpPr/>
          <p:nvPr userDrawn="1"/>
        </p:nvSpPr>
        <p:spPr>
          <a:xfrm>
            <a:off x="4023116" y="6167615"/>
            <a:ext cx="8165834"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Lst>
          </p:cNvPr>
          <p:cNvSpPr/>
          <p:nvPr userDrawn="1"/>
        </p:nvSpPr>
        <p:spPr>
          <a:xfrm>
            <a:off x="1525" y="6112401"/>
            <a:ext cx="12188951"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Lst>
          </p:cNvPr>
          <p:cNvSpPr/>
          <p:nvPr userDrawn="1"/>
        </p:nvSpPr>
        <p:spPr>
          <a:xfrm>
            <a:off x="3959109" y="-4078"/>
            <a:ext cx="6400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04905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EBA854-A26D-41C5-9D40-DF6B49ACB136}"/>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95BFA7-EB65-4E20-A693-324FEF74D3A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9E9218-0397-4231-81F4-03972AB6A3DD}"/>
              </a:ext>
            </a:extLst>
          </p:cNvPr>
          <p:cNvSpPr/>
          <p:nvPr userDrawn="1"/>
        </p:nvSpPr>
        <p:spPr>
          <a:xfrm>
            <a:off x="0" y="896641"/>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81905177-1789-44BB-950A-7018653E6466}"/>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6" name="Rectangle 15">
            <a:extLst>
              <a:ext uri="{FF2B5EF4-FFF2-40B4-BE49-F238E27FC236}">
                <a16:creationId xmlns:a16="http://schemas.microsoft.com/office/drawing/2014/main" id="{AF2F4B8C-C655-4441-A7FF-616EF634E6E1}"/>
              </a:ext>
            </a:extLst>
          </p:cNvPr>
          <p:cNvSpPr/>
          <p:nvPr userDrawn="1"/>
        </p:nvSpPr>
        <p:spPr>
          <a:xfrm>
            <a:off x="-1" y="962423"/>
            <a:ext cx="1006766"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9301A4-3CA9-4D0E-944E-1BE5921FA0B3}"/>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ooter Placeholder 4">
            <a:extLst>
              <a:ext uri="{FF2B5EF4-FFF2-40B4-BE49-F238E27FC236}">
                <a16:creationId xmlns:a16="http://schemas.microsoft.com/office/drawing/2014/main" id="{A9C29C55-D1EC-4DD4-BA5B-11E4AB1578D7}"/>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20" name="Date Placeholder 3">
            <a:extLst>
              <a:ext uri="{FF2B5EF4-FFF2-40B4-BE49-F238E27FC236}">
                <a16:creationId xmlns:a16="http://schemas.microsoft.com/office/drawing/2014/main" id="{C31C8C6B-3212-41F0-A8A1-4A6A700AFB9D}"/>
              </a:ext>
            </a:extLst>
          </p:cNvPr>
          <p:cNvSpPr>
            <a:spLocks noGrp="1"/>
          </p:cNvSpPr>
          <p:nvPr>
            <p:ph type="dt" sz="half" idx="10"/>
          </p:nvPr>
        </p:nvSpPr>
        <p:spPr>
          <a:xfrm>
            <a:off x="8202168" y="6309360"/>
            <a:ext cx="2148840" cy="457200"/>
          </a:xfrm>
        </p:spPr>
        <p:txBody>
          <a:bodyPr/>
          <a:lstStyle/>
          <a:p>
            <a:fld id="{DDA8E063-DAA4-4787-8AA1-15BBB2D38CED}" type="datetime1">
              <a:rPr lang="en-US" smtClean="0"/>
              <a:t>5/21/2025</a:t>
            </a:fld>
            <a:endParaRPr lang="en-US" dirty="0"/>
          </a:p>
        </p:txBody>
      </p:sp>
      <p:sp>
        <p:nvSpPr>
          <p:cNvPr id="21" name="Slide Number Placeholder 5">
            <a:extLst>
              <a:ext uri="{FF2B5EF4-FFF2-40B4-BE49-F238E27FC236}">
                <a16:creationId xmlns:a16="http://schemas.microsoft.com/office/drawing/2014/main" id="{67357410-255F-470C-AD92-44B15997A771}"/>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6043512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1958607"/>
            <a:ext cx="11153231" cy="48993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Lst>
          </p:cNvPr>
          <p:cNvSpPr/>
          <p:nvPr userDrawn="1"/>
        </p:nvSpPr>
        <p:spPr>
          <a:xfrm>
            <a:off x="-1" y="610891"/>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0" y="676673"/>
            <a:ext cx="1027208"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dirty="0"/>
              <a:t>Presentation Title</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fld id="{DDA8E063-DAA4-4787-8AA1-15BBB2D38CED}" type="datetime1">
              <a:rPr lang="en-US" smtClean="0"/>
              <a:t>5/21/2025</a:t>
            </a:fld>
            <a:endParaRPr lang="en-US" dirty="0"/>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3" name="Rectangle 2">
            <a:extLst>
              <a:ext uri="{FF2B5EF4-FFF2-40B4-BE49-F238E27FC236}">
                <a16:creationId xmlns:a16="http://schemas.microsoft.com/office/drawing/2014/main" id="{AB0A713B-4CA5-A445-9F07-F2753D2A1A93}"/>
              </a:ext>
            </a:extLst>
          </p:cNvPr>
          <p:cNvSpPr/>
          <p:nvPr userDrawn="1"/>
        </p:nvSpPr>
        <p:spPr>
          <a:xfrm rot="10800000">
            <a:off x="-11562" y="619522"/>
            <a:ext cx="1070774" cy="571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748A9CA-F254-B44B-A8EA-EF68FE3666D7}"/>
              </a:ext>
            </a:extLst>
          </p:cNvPr>
          <p:cNvSpPr/>
          <p:nvPr userDrawn="1"/>
        </p:nvSpPr>
        <p:spPr>
          <a:xfrm rot="10800000">
            <a:off x="-3" y="1892825"/>
            <a:ext cx="1070774" cy="571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456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7568F3C-8CA8-489A-9870-E2C458355CCA}"/>
              </a:ext>
            </a:extLst>
          </p:cNvPr>
          <p:cNvSpPr>
            <a:spLocks noGrp="1"/>
          </p:cNvSpPr>
          <p:nvPr>
            <p:ph type="pic" sz="quarter" idx="13" hasCustomPrompt="1"/>
          </p:nvPr>
        </p:nvSpPr>
        <p:spPr>
          <a:xfrm>
            <a:off x="0" y="0"/>
            <a:ext cx="12192000" cy="6858000"/>
          </a:xfrm>
          <a:custGeom>
            <a:avLst/>
            <a:gdLst>
              <a:gd name="connsiteX0" fmla="*/ 4615126 w 12192000"/>
              <a:gd name="connsiteY0" fmla="*/ 0 h 6858000"/>
              <a:gd name="connsiteX1" fmla="*/ 12192000 w 12192000"/>
              <a:gd name="connsiteY1" fmla="*/ 0 h 6858000"/>
              <a:gd name="connsiteX2" fmla="*/ 12192000 w 12192000"/>
              <a:gd name="connsiteY2" fmla="*/ 6858000 h 6858000"/>
              <a:gd name="connsiteX3" fmla="*/ 4615126 w 12192000"/>
              <a:gd name="connsiteY3" fmla="*/ 6858000 h 6858000"/>
              <a:gd name="connsiteX4" fmla="*/ 0 w 12192000"/>
              <a:gd name="connsiteY4" fmla="*/ 0 h 6858000"/>
              <a:gd name="connsiteX5" fmla="*/ 4551118 w 12192000"/>
              <a:gd name="connsiteY5" fmla="*/ 0 h 6858000"/>
              <a:gd name="connsiteX6" fmla="*/ 455111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615126" y="0"/>
                </a:moveTo>
                <a:lnTo>
                  <a:pt x="12192000" y="0"/>
                </a:lnTo>
                <a:lnTo>
                  <a:pt x="12192000" y="6858000"/>
                </a:lnTo>
                <a:lnTo>
                  <a:pt x="4615126" y="6858000"/>
                </a:lnTo>
                <a:close/>
                <a:moveTo>
                  <a:pt x="0" y="0"/>
                </a:moveTo>
                <a:lnTo>
                  <a:pt x="4551118" y="0"/>
                </a:lnTo>
                <a:lnTo>
                  <a:pt x="4551118" y="6858000"/>
                </a:lnTo>
                <a:lnTo>
                  <a:pt x="0" y="6858000"/>
                </a:lnTo>
                <a:close/>
              </a:path>
            </a:pathLst>
          </a:custGeom>
        </p:spPr>
        <p:txBody>
          <a:bodyPr wrap="square" anchor="t">
            <a:noAutofit/>
          </a:bodyPr>
          <a:lstStyle>
            <a:lvl1pPr algn="ctr">
              <a:defRPr/>
            </a:lvl1pPr>
          </a:lstStyle>
          <a:p>
            <a:r>
              <a:rPr lang="en-US" dirty="0"/>
              <a:t>Click to add photo</a:t>
            </a:r>
          </a:p>
        </p:txBody>
      </p:sp>
      <p:sp>
        <p:nvSpPr>
          <p:cNvPr id="2" name="Title 1">
            <a:extLst>
              <a:ext uri="{FF2B5EF4-FFF2-40B4-BE49-F238E27FC236}">
                <a16:creationId xmlns:a16="http://schemas.microsoft.com/office/drawing/2014/main" id="{CE2C14E8-F37D-4BEA-9D62-5E707EDF0D44}"/>
              </a:ext>
            </a:extLst>
          </p:cNvPr>
          <p:cNvSpPr>
            <a:spLocks noGrp="1"/>
          </p:cNvSpPr>
          <p:nvPr>
            <p:ph type="title" hasCustomPrompt="1"/>
          </p:nvPr>
        </p:nvSpPr>
        <p:spPr>
          <a:xfrm>
            <a:off x="-1725" y="1095508"/>
            <a:ext cx="4606535" cy="3936931"/>
          </a:xfrm>
          <a:solidFill>
            <a:srgbClr val="4E768E"/>
          </a:solidFill>
        </p:spPr>
        <p:txBody>
          <a:bodyPr rIns="365760" anchor="b"/>
          <a:lstStyle>
            <a:lvl1pPr marL="365760">
              <a:lnSpc>
                <a:spcPct val="100000"/>
              </a:lnSpc>
              <a:spcBef>
                <a:spcPts val="1000"/>
              </a:spcBef>
              <a:defRPr sz="36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D1784D33-9C88-49E6-8F90-05148C5496F5}"/>
              </a:ext>
            </a:extLst>
          </p:cNvPr>
          <p:cNvSpPr>
            <a:spLocks noGrp="1"/>
          </p:cNvSpPr>
          <p:nvPr>
            <p:ph type="body" sz="quarter" idx="14"/>
          </p:nvPr>
        </p:nvSpPr>
        <p:spPr>
          <a:xfrm>
            <a:off x="-1726" y="5032439"/>
            <a:ext cx="4606535" cy="1079962"/>
          </a:xfrm>
          <a:solidFill>
            <a:srgbClr val="90C1DF"/>
          </a:solidFill>
        </p:spPr>
        <p:txBody>
          <a:bodyPr anchor="ctr"/>
          <a:lstStyle>
            <a:lvl1pPr marL="365760">
              <a:spcBef>
                <a:spcPts val="1000"/>
              </a:spcBef>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Footer Placeholder 4">
            <a:extLst>
              <a:ext uri="{FF2B5EF4-FFF2-40B4-BE49-F238E27FC236}">
                <a16:creationId xmlns:a16="http://schemas.microsoft.com/office/drawing/2014/main" id="{5CD820E0-0083-439B-A9DE-C3DEA1DEA851}"/>
              </a:ext>
            </a:extLst>
          </p:cNvPr>
          <p:cNvSpPr>
            <a:spLocks noGrp="1"/>
          </p:cNvSpPr>
          <p:nvPr>
            <p:ph type="ftr" sz="quarter" idx="11"/>
          </p:nvPr>
        </p:nvSpPr>
        <p:spPr>
          <a:xfrm>
            <a:off x="855388" y="6309360"/>
            <a:ext cx="6007691"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26" name="Date Placeholder 3">
            <a:extLst>
              <a:ext uri="{FF2B5EF4-FFF2-40B4-BE49-F238E27FC236}">
                <a16:creationId xmlns:a16="http://schemas.microsoft.com/office/drawing/2014/main" id="{D8A8D931-E01B-43C0-806F-2413BF5938FC}"/>
              </a:ext>
            </a:extLst>
          </p:cNvPr>
          <p:cNvSpPr>
            <a:spLocks noGrp="1"/>
          </p:cNvSpPr>
          <p:nvPr>
            <p:ph type="dt" sz="half" idx="10"/>
          </p:nvPr>
        </p:nvSpPr>
        <p:spPr>
          <a:xfrm>
            <a:off x="8197353" y="6309360"/>
            <a:ext cx="2151134" cy="457200"/>
          </a:xfrm>
        </p:spPr>
        <p:txBody>
          <a:bodyPr/>
          <a:lstStyle>
            <a:lvl1pPr>
              <a:defRPr>
                <a:solidFill>
                  <a:schemeClr val="bg1"/>
                </a:solidFill>
                <a:effectLst>
                  <a:outerShdw blurRad="38100" dist="38100" dir="2700000" algn="tl">
                    <a:srgbClr val="000000">
                      <a:alpha val="43137"/>
                    </a:srgbClr>
                  </a:outerShdw>
                </a:effectLst>
              </a:defRPr>
            </a:lvl1pPr>
          </a:lstStyle>
          <a:p>
            <a:fld id="{C150E1EA-44FA-4D89-855F-C0B34F87238D}" type="datetime1">
              <a:rPr lang="en-US" smtClean="0"/>
              <a:pPr/>
              <a:t>5/21/2025</a:t>
            </a:fld>
            <a:endParaRPr lang="en-US" dirty="0"/>
          </a:p>
        </p:txBody>
      </p:sp>
      <p:sp>
        <p:nvSpPr>
          <p:cNvPr id="27" name="Slide Number Placeholder 6">
            <a:extLst>
              <a:ext uri="{FF2B5EF4-FFF2-40B4-BE49-F238E27FC236}">
                <a16:creationId xmlns:a16="http://schemas.microsoft.com/office/drawing/2014/main" id="{0F3F4E6D-F4D2-430F-A2C3-3C037D778F4B}"/>
              </a:ext>
            </a:extLst>
          </p:cNvPr>
          <p:cNvSpPr>
            <a:spLocks noGrp="1"/>
          </p:cNvSpPr>
          <p:nvPr>
            <p:ph type="sldNum" sz="quarter" idx="12"/>
          </p:nvPr>
        </p:nvSpPr>
        <p:spPr>
          <a:xfrm>
            <a:off x="10569202" y="6309360"/>
            <a:ext cx="979879" cy="457200"/>
          </a:xfrm>
        </p:spPr>
        <p:txBody>
          <a:bodyPr/>
          <a:lstStyle>
            <a:lvl1pP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dirty="0"/>
          </a:p>
        </p:txBody>
      </p:sp>
      <p:sp>
        <p:nvSpPr>
          <p:cNvPr id="10" name="Rectangle 9">
            <a:extLst>
              <a:ext uri="{FF2B5EF4-FFF2-40B4-BE49-F238E27FC236}">
                <a16:creationId xmlns:a16="http://schemas.microsoft.com/office/drawing/2014/main" id="{7A8A107B-E23F-4793-95B4-335240DB97AF}"/>
              </a:ext>
              <a:ext uri="{C183D7F6-B498-43B3-948B-1728B52AA6E4}">
                <adec:decorative xmlns:adec="http://schemas.microsoft.com/office/drawing/2017/decorative" val="1"/>
              </a:ext>
            </a:extLst>
          </p:cNvPr>
          <p:cNvSpPr/>
          <p:nvPr userDrawn="1"/>
        </p:nvSpPr>
        <p:spPr>
          <a:xfrm>
            <a:off x="4551118" y="0"/>
            <a:ext cx="6400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7931588"/>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F91A3C-7ABB-4E5E-B04F-29DB072AE13C}"/>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EB9AABE-3FBC-4E64-8672-D073D4A3F41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8FF13AE-FEBF-40A1-A799-6EB275CBBCB5}"/>
              </a:ext>
            </a:extLst>
          </p:cNvPr>
          <p:cNvSpPr/>
          <p:nvPr userDrawn="1"/>
        </p:nvSpPr>
        <p:spPr>
          <a:xfrm>
            <a:off x="0" y="4724838"/>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EACBDB11-07EC-4982-BBFA-8EECF50C7B93}"/>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30" name="Rectangle 29">
            <a:extLst>
              <a:ext uri="{FF2B5EF4-FFF2-40B4-BE49-F238E27FC236}">
                <a16:creationId xmlns:a16="http://schemas.microsoft.com/office/drawing/2014/main" id="{67B21770-EBB9-4C73-BE13-26901F3CC9FB}"/>
              </a:ext>
            </a:extLst>
          </p:cNvPr>
          <p:cNvSpPr/>
          <p:nvPr userDrawn="1"/>
        </p:nvSpPr>
        <p:spPr>
          <a:xfrm>
            <a:off x="-1" y="4790620"/>
            <a:ext cx="1006766"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172AFA4-5141-4F0F-B9F6-0BE3ADBED218}"/>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ooter Placeholder 4">
            <a:extLst>
              <a:ext uri="{FF2B5EF4-FFF2-40B4-BE49-F238E27FC236}">
                <a16:creationId xmlns:a16="http://schemas.microsoft.com/office/drawing/2014/main" id="{41DE758B-03CF-48F8-BCBE-AD97B70428DF}"/>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34" name="Date Placeholder 3">
            <a:extLst>
              <a:ext uri="{FF2B5EF4-FFF2-40B4-BE49-F238E27FC236}">
                <a16:creationId xmlns:a16="http://schemas.microsoft.com/office/drawing/2014/main" id="{1640606E-041A-4385-96D7-3C6E775E3FA4}"/>
              </a:ext>
            </a:extLst>
          </p:cNvPr>
          <p:cNvSpPr>
            <a:spLocks noGrp="1"/>
          </p:cNvSpPr>
          <p:nvPr>
            <p:ph type="dt" sz="half" idx="10"/>
          </p:nvPr>
        </p:nvSpPr>
        <p:spPr>
          <a:xfrm>
            <a:off x="8202168" y="6309360"/>
            <a:ext cx="2148840" cy="457200"/>
          </a:xfrm>
        </p:spPr>
        <p:txBody>
          <a:bodyPr/>
          <a:lstStyle/>
          <a:p>
            <a:fld id="{CC5D4559-6AE3-461A-A02E-915BACCC2124}" type="datetime1">
              <a:rPr lang="en-US" smtClean="0"/>
              <a:t>5/21/2025</a:t>
            </a:fld>
            <a:endParaRPr lang="en-US" dirty="0"/>
          </a:p>
        </p:txBody>
      </p:sp>
      <p:sp>
        <p:nvSpPr>
          <p:cNvPr id="35" name="Slide Number Placeholder 5">
            <a:extLst>
              <a:ext uri="{FF2B5EF4-FFF2-40B4-BE49-F238E27FC236}">
                <a16:creationId xmlns:a16="http://schemas.microsoft.com/office/drawing/2014/main" id="{35844B60-1EF6-4A90-9030-B5043BCD058B}"/>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
        <p:nvSpPr>
          <p:cNvPr id="24" name="Picture Placeholder 11">
            <a:extLst>
              <a:ext uri="{FF2B5EF4-FFF2-40B4-BE49-F238E27FC236}">
                <a16:creationId xmlns:a16="http://schemas.microsoft.com/office/drawing/2014/main" id="{F0EE079C-10D4-4C0C-8F48-80E71610057B}"/>
              </a:ext>
            </a:extLst>
          </p:cNvPr>
          <p:cNvSpPr>
            <a:spLocks noGrp="1"/>
          </p:cNvSpPr>
          <p:nvPr>
            <p:ph type="pic" sz="quarter" idx="14"/>
          </p:nvPr>
        </p:nvSpPr>
        <p:spPr>
          <a:xfrm>
            <a:off x="1791431" y="908329"/>
            <a:ext cx="2029968" cy="2029968"/>
          </a:xfrm>
          <a:prstGeom prst="rect">
            <a:avLst/>
          </a:prstGeom>
        </p:spPr>
        <p:txBody>
          <a:bodyPr/>
          <a:lstStyle>
            <a:lvl1pPr algn="ctr">
              <a:defRPr/>
            </a:lvl1pPr>
          </a:lstStyle>
          <a:p>
            <a:r>
              <a:rPr lang="en-US"/>
              <a:t>Click icon to add picture</a:t>
            </a:r>
          </a:p>
        </p:txBody>
      </p:sp>
      <p:sp>
        <p:nvSpPr>
          <p:cNvPr id="25" name="Picture Placeholder 11">
            <a:extLst>
              <a:ext uri="{FF2B5EF4-FFF2-40B4-BE49-F238E27FC236}">
                <a16:creationId xmlns:a16="http://schemas.microsoft.com/office/drawing/2014/main" id="{EF9D7489-BAB3-49B7-B83B-9F6131DC9D62}"/>
              </a:ext>
            </a:extLst>
          </p:cNvPr>
          <p:cNvSpPr>
            <a:spLocks noGrp="1"/>
          </p:cNvSpPr>
          <p:nvPr>
            <p:ph type="pic" sz="quarter" idx="15"/>
          </p:nvPr>
        </p:nvSpPr>
        <p:spPr>
          <a:xfrm>
            <a:off x="4334461" y="908329"/>
            <a:ext cx="2029968" cy="2029968"/>
          </a:xfrm>
          <a:prstGeom prst="rect">
            <a:avLst/>
          </a:prstGeom>
        </p:spPr>
        <p:txBody>
          <a:bodyPr/>
          <a:lstStyle>
            <a:lvl1pPr algn="ctr">
              <a:defRPr/>
            </a:lvl1pPr>
          </a:lstStyle>
          <a:p>
            <a:r>
              <a:rPr lang="en-US"/>
              <a:t>Click icon to add picture</a:t>
            </a:r>
            <a:endParaRPr lang="en-US" dirty="0"/>
          </a:p>
        </p:txBody>
      </p:sp>
      <p:sp>
        <p:nvSpPr>
          <p:cNvPr id="26" name="Picture Placeholder 11">
            <a:extLst>
              <a:ext uri="{FF2B5EF4-FFF2-40B4-BE49-F238E27FC236}">
                <a16:creationId xmlns:a16="http://schemas.microsoft.com/office/drawing/2014/main" id="{BC0EEF5C-B219-4286-B517-426EDF4EAF50}"/>
              </a:ext>
            </a:extLst>
          </p:cNvPr>
          <p:cNvSpPr>
            <a:spLocks noGrp="1"/>
          </p:cNvSpPr>
          <p:nvPr>
            <p:ph type="pic" sz="quarter" idx="16"/>
          </p:nvPr>
        </p:nvSpPr>
        <p:spPr>
          <a:xfrm>
            <a:off x="6877491" y="908329"/>
            <a:ext cx="2029968" cy="2029968"/>
          </a:xfrm>
          <a:prstGeom prst="rect">
            <a:avLst/>
          </a:prstGeom>
        </p:spPr>
        <p:txBody>
          <a:bodyPr/>
          <a:lstStyle>
            <a:lvl1pPr algn="ctr">
              <a:defRPr/>
            </a:lvl1pPr>
          </a:lstStyle>
          <a:p>
            <a:r>
              <a:rPr lang="en-US"/>
              <a:t>Click icon to add picture</a:t>
            </a:r>
          </a:p>
        </p:txBody>
      </p:sp>
      <p:sp>
        <p:nvSpPr>
          <p:cNvPr id="32" name="Picture Placeholder 11">
            <a:extLst>
              <a:ext uri="{FF2B5EF4-FFF2-40B4-BE49-F238E27FC236}">
                <a16:creationId xmlns:a16="http://schemas.microsoft.com/office/drawing/2014/main" id="{66462103-08B6-4C6F-88CC-03FF546261B3}"/>
              </a:ext>
            </a:extLst>
          </p:cNvPr>
          <p:cNvSpPr>
            <a:spLocks noGrp="1"/>
          </p:cNvSpPr>
          <p:nvPr>
            <p:ph type="pic" sz="quarter" idx="17"/>
          </p:nvPr>
        </p:nvSpPr>
        <p:spPr>
          <a:xfrm>
            <a:off x="9420521" y="908329"/>
            <a:ext cx="2029968" cy="2029968"/>
          </a:xfrm>
          <a:prstGeom prst="rect">
            <a:avLst/>
          </a:prstGeom>
        </p:spPr>
        <p:txBody>
          <a:bodyPr/>
          <a:lstStyle>
            <a:lvl1pPr algn="ctr">
              <a:defRPr/>
            </a:lvl1pPr>
          </a:lstStyle>
          <a:p>
            <a:r>
              <a:rPr lang="en-US"/>
              <a:t>Click icon to add picture</a:t>
            </a:r>
            <a:endParaRPr lang="en-US" dirty="0"/>
          </a:p>
        </p:txBody>
      </p:sp>
      <p:sp>
        <p:nvSpPr>
          <p:cNvPr id="36" name="Text Placeholder 20">
            <a:extLst>
              <a:ext uri="{FF2B5EF4-FFF2-40B4-BE49-F238E27FC236}">
                <a16:creationId xmlns:a16="http://schemas.microsoft.com/office/drawing/2014/main" id="{278BA700-11E2-4D8A-A0C6-7CE3C00EC78A}"/>
              </a:ext>
            </a:extLst>
          </p:cNvPr>
          <p:cNvSpPr>
            <a:spLocks noGrp="1"/>
          </p:cNvSpPr>
          <p:nvPr>
            <p:ph type="body" sz="quarter" idx="18" hasCustomPrompt="1"/>
          </p:nvPr>
        </p:nvSpPr>
        <p:spPr>
          <a:xfrm>
            <a:off x="179143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7" name="Text Placeholder 22">
            <a:extLst>
              <a:ext uri="{FF2B5EF4-FFF2-40B4-BE49-F238E27FC236}">
                <a16:creationId xmlns:a16="http://schemas.microsoft.com/office/drawing/2014/main" id="{F5914669-6EB5-485E-AB8B-3A2E4F171886}"/>
              </a:ext>
            </a:extLst>
          </p:cNvPr>
          <p:cNvSpPr>
            <a:spLocks noGrp="1"/>
          </p:cNvSpPr>
          <p:nvPr>
            <p:ph type="body" sz="quarter" idx="19" hasCustomPrompt="1"/>
          </p:nvPr>
        </p:nvSpPr>
        <p:spPr>
          <a:xfrm>
            <a:off x="1791431" y="3365169"/>
            <a:ext cx="2029968" cy="274320"/>
          </a:xfrm>
        </p:spPr>
        <p:txBody>
          <a:bodyPr anchor="ctr">
            <a:noAutofit/>
          </a:bodyPr>
          <a:lstStyle>
            <a:lvl1pPr marL="0" indent="0" algn="ctr">
              <a:lnSpc>
                <a:spcPct val="100000"/>
              </a:lnSpc>
              <a:spcBef>
                <a:spcPts val="0"/>
              </a:spcBef>
              <a:spcAft>
                <a:spcPts val="0"/>
              </a:spcAft>
              <a:buNone/>
              <a:defRPr lang="en-US" sz="1600" b="0" kern="1200" spc="20" dirty="0">
                <a:solidFill>
                  <a:schemeClr val="tx1"/>
                </a:solidFill>
                <a:latin typeface="+mn-lt"/>
                <a:ea typeface="+mn-ea"/>
                <a:cs typeface="+mn-cs"/>
              </a:defRPr>
            </a:lvl1pPr>
          </a:lstStyle>
          <a:p>
            <a:pPr lvl="0"/>
            <a:r>
              <a:rPr lang="en-US" dirty="0"/>
              <a:t>Title</a:t>
            </a:r>
          </a:p>
        </p:txBody>
      </p:sp>
      <p:sp>
        <p:nvSpPr>
          <p:cNvPr id="38" name="Text Placeholder 20">
            <a:extLst>
              <a:ext uri="{FF2B5EF4-FFF2-40B4-BE49-F238E27FC236}">
                <a16:creationId xmlns:a16="http://schemas.microsoft.com/office/drawing/2014/main" id="{59BCC58C-2434-490A-8749-D8311B9025F8}"/>
              </a:ext>
            </a:extLst>
          </p:cNvPr>
          <p:cNvSpPr>
            <a:spLocks noGrp="1"/>
          </p:cNvSpPr>
          <p:nvPr>
            <p:ph type="body" sz="quarter" idx="20" hasCustomPrompt="1"/>
          </p:nvPr>
        </p:nvSpPr>
        <p:spPr>
          <a:xfrm>
            <a:off x="433446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39" name="Text Placeholder 22">
            <a:extLst>
              <a:ext uri="{FF2B5EF4-FFF2-40B4-BE49-F238E27FC236}">
                <a16:creationId xmlns:a16="http://schemas.microsoft.com/office/drawing/2014/main" id="{8FD90DAF-BAFA-4B9E-A682-AD69AEC3ABF0}"/>
              </a:ext>
            </a:extLst>
          </p:cNvPr>
          <p:cNvSpPr>
            <a:spLocks noGrp="1"/>
          </p:cNvSpPr>
          <p:nvPr>
            <p:ph type="body" sz="quarter" idx="21" hasCustomPrompt="1"/>
          </p:nvPr>
        </p:nvSpPr>
        <p:spPr>
          <a:xfrm>
            <a:off x="433446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
        <p:nvSpPr>
          <p:cNvPr id="40" name="Text Placeholder 20">
            <a:extLst>
              <a:ext uri="{FF2B5EF4-FFF2-40B4-BE49-F238E27FC236}">
                <a16:creationId xmlns:a16="http://schemas.microsoft.com/office/drawing/2014/main" id="{5E3B0A9D-DD75-43E3-A689-283E65DF3F6D}"/>
              </a:ext>
            </a:extLst>
          </p:cNvPr>
          <p:cNvSpPr>
            <a:spLocks noGrp="1"/>
          </p:cNvSpPr>
          <p:nvPr>
            <p:ph type="body" sz="quarter" idx="22" hasCustomPrompt="1"/>
          </p:nvPr>
        </p:nvSpPr>
        <p:spPr>
          <a:xfrm>
            <a:off x="687749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1" name="Text Placeholder 22">
            <a:extLst>
              <a:ext uri="{FF2B5EF4-FFF2-40B4-BE49-F238E27FC236}">
                <a16:creationId xmlns:a16="http://schemas.microsoft.com/office/drawing/2014/main" id="{EA0EDFB3-D33B-471A-B50B-93FB68524152}"/>
              </a:ext>
            </a:extLst>
          </p:cNvPr>
          <p:cNvSpPr>
            <a:spLocks noGrp="1"/>
          </p:cNvSpPr>
          <p:nvPr>
            <p:ph type="body" sz="quarter" idx="23" hasCustomPrompt="1"/>
          </p:nvPr>
        </p:nvSpPr>
        <p:spPr>
          <a:xfrm>
            <a:off x="6877491" y="3365169"/>
            <a:ext cx="2029968" cy="274320"/>
          </a:xfrm>
        </p:spPr>
        <p:txBody>
          <a:bodyPr anchor="ctr">
            <a:noAutofit/>
          </a:bodyPr>
          <a:lstStyle>
            <a:lvl1pPr marL="0" indent="0" algn="ctr">
              <a:lnSpc>
                <a:spcPct val="100000"/>
              </a:lnSpc>
              <a:spcBef>
                <a:spcPts val="0"/>
              </a:spcBef>
              <a:spcAft>
                <a:spcPts val="672"/>
              </a:spcAft>
              <a:buNone/>
              <a:defRPr lang="en-US" sz="1600" b="0" kern="1200" spc="20" dirty="0">
                <a:solidFill>
                  <a:schemeClr val="tx1"/>
                </a:solidFill>
                <a:latin typeface="+mn-lt"/>
                <a:ea typeface="+mn-ea"/>
                <a:cs typeface="+mn-cs"/>
              </a:defRPr>
            </a:lvl1pPr>
          </a:lstStyle>
          <a:p>
            <a:pPr lvl="0"/>
            <a:r>
              <a:rPr lang="en-US" dirty="0"/>
              <a:t>Title</a:t>
            </a:r>
          </a:p>
        </p:txBody>
      </p:sp>
      <p:sp>
        <p:nvSpPr>
          <p:cNvPr id="42" name="Text Placeholder 20">
            <a:extLst>
              <a:ext uri="{FF2B5EF4-FFF2-40B4-BE49-F238E27FC236}">
                <a16:creationId xmlns:a16="http://schemas.microsoft.com/office/drawing/2014/main" id="{39A96C54-26D5-4B10-A345-F6C034F2E707}"/>
              </a:ext>
            </a:extLst>
          </p:cNvPr>
          <p:cNvSpPr>
            <a:spLocks noGrp="1"/>
          </p:cNvSpPr>
          <p:nvPr>
            <p:ph type="body" sz="quarter" idx="24" hasCustomPrompt="1"/>
          </p:nvPr>
        </p:nvSpPr>
        <p:spPr>
          <a:xfrm>
            <a:off x="9420521" y="3060803"/>
            <a:ext cx="2029968" cy="365125"/>
          </a:xfrm>
        </p:spPr>
        <p:txBody>
          <a:bodyPr anchor="ctr">
            <a:noAutofit/>
          </a:bodyPr>
          <a:lstStyle>
            <a:lvl1pPr marL="0" indent="0" algn="ctr">
              <a:lnSpc>
                <a:spcPct val="100000"/>
              </a:lnSpc>
              <a:spcBef>
                <a:spcPts val="0"/>
              </a:spcBef>
              <a:spcAft>
                <a:spcPts val="966"/>
              </a:spcAft>
              <a:buNone/>
              <a:defRPr lang="en-US" sz="1800" b="1" kern="1200" spc="20" dirty="0">
                <a:solidFill>
                  <a:schemeClr val="tx1"/>
                </a:solidFill>
                <a:latin typeface="+mj-lt"/>
                <a:ea typeface="+mn-ea"/>
                <a:cs typeface="+mn-cs"/>
              </a:defRPr>
            </a:lvl1pPr>
          </a:lstStyle>
          <a:p>
            <a:pPr lvl="0"/>
            <a:r>
              <a:rPr lang="en-US" dirty="0"/>
              <a:t>Name</a:t>
            </a:r>
          </a:p>
        </p:txBody>
      </p:sp>
      <p:sp>
        <p:nvSpPr>
          <p:cNvPr id="43" name="Text Placeholder 22">
            <a:extLst>
              <a:ext uri="{FF2B5EF4-FFF2-40B4-BE49-F238E27FC236}">
                <a16:creationId xmlns:a16="http://schemas.microsoft.com/office/drawing/2014/main" id="{4316B0AE-245F-4164-BF74-B514BA424CB5}"/>
              </a:ext>
            </a:extLst>
          </p:cNvPr>
          <p:cNvSpPr>
            <a:spLocks noGrp="1"/>
          </p:cNvSpPr>
          <p:nvPr>
            <p:ph type="body" sz="quarter" idx="25" hasCustomPrompt="1"/>
          </p:nvPr>
        </p:nvSpPr>
        <p:spPr>
          <a:xfrm>
            <a:off x="9420521" y="3365169"/>
            <a:ext cx="2029968" cy="274320"/>
          </a:xfrm>
        </p:spPr>
        <p:txBody>
          <a:bodyPr anchor="ctr">
            <a:noAutofit/>
          </a:bodyPr>
          <a:lstStyle>
            <a:lvl1pPr marL="0" indent="0" algn="ctr">
              <a:lnSpc>
                <a:spcPct val="100000"/>
              </a:lnSpc>
              <a:spcBef>
                <a:spcPts val="0"/>
              </a:spcBef>
              <a:spcAft>
                <a:spcPts val="672"/>
              </a:spcAft>
              <a:buNone/>
              <a:defRPr lang="en-US" sz="1600" b="0" kern="1200" spc="20" baseline="0" dirty="0">
                <a:solidFill>
                  <a:schemeClr val="tx1"/>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3672599757"/>
      </p:ext>
    </p:extLst>
  </p:cSld>
  <p:clrMapOvr>
    <a:masterClrMapping/>
  </p:clrMapOvr>
  <p:hf hdr="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Lst>
          </p:cNvPr>
          <p:cNvSpPr/>
          <p:nvPr userDrawn="1"/>
        </p:nvSpPr>
        <p:spPr>
          <a:xfrm>
            <a:off x="0" y="4724838"/>
            <a:ext cx="12192000" cy="1347716"/>
          </a:xfrm>
          <a:prstGeom prst="rect">
            <a:avLst/>
          </a:prstGeom>
          <a:solidFill>
            <a:srgbClr val="4E7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2251"/>
            <a:ext cx="10013709" cy="1030360"/>
          </a:xfrm>
        </p:spPr>
        <p:txBody>
          <a:bodyPr/>
          <a:lstStyle>
            <a:lvl1pPr>
              <a:defRPr>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Lst>
          </p:cNvPr>
          <p:cNvSpPr/>
          <p:nvPr userDrawn="1"/>
        </p:nvSpPr>
        <p:spPr>
          <a:xfrm>
            <a:off x="-1" y="4790620"/>
            <a:ext cx="1006766" cy="1216152"/>
          </a:xfrm>
          <a:prstGeom prst="rect">
            <a:avLst/>
          </a:prstGeom>
          <a:solidFill>
            <a:srgbClr val="90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Lst>
          </p:cNvPr>
          <p:cNvSpPr/>
          <p:nvPr userDrawn="1"/>
        </p:nvSpPr>
        <p:spPr>
          <a:xfrm rot="5400000">
            <a:off x="-2390232" y="3396997"/>
            <a:ext cx="6858002" cy="640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8202168" y="6309360"/>
            <a:ext cx="2148840" cy="457200"/>
          </a:xfrm>
        </p:spPr>
        <p:txBody>
          <a:bodyPr/>
          <a:lstStyle/>
          <a:p>
            <a:fld id="{CC5D4559-6AE3-461A-A02E-915BACCC2124}" type="datetime1">
              <a:rPr lang="en-US" smtClean="0"/>
              <a:t>5/21/2025</a:t>
            </a:fld>
            <a:endParaRPr lang="en-US" dirty="0"/>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0668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dirty="0"/>
              <a:t>Click to edit Master title style</a:t>
            </a:r>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76671" y="6309360"/>
            <a:ext cx="454961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AAE613A3-7427-4A9A-9B2A-23B005FA5F48}" type="datetime1">
              <a:rPr lang="en-US" smtClean="0"/>
              <a:t>5/21/2025</a:t>
            </a:fld>
            <a:endParaRPr lang="en-US" dirty="0"/>
          </a:p>
        </p:txBody>
      </p:sp>
      <p:sp>
        <p:nvSpPr>
          <p:cNvPr id="5" name="Footer Placeholder 4"/>
          <p:cNvSpPr>
            <a:spLocks noGrp="1"/>
          </p:cNvSpPr>
          <p:nvPr>
            <p:ph type="ftr" sz="quarter" idx="3"/>
          </p:nvPr>
        </p:nvSpPr>
        <p:spPr>
          <a:xfrm>
            <a:off x="642918"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dirty="0"/>
              <a:t>Presentation Title</a:t>
            </a:r>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29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hyperlink" Target="https://www.leg.state.nv.us/NRS/NRS-616D.html#NRS616DSec120"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2130804" y="925351"/>
            <a:ext cx="10061196" cy="1901740"/>
          </a:xfrm>
        </p:spPr>
        <p:txBody>
          <a:bodyPr vert="horz" lIns="109728" tIns="109728" rIns="109728" bIns="91440" rtlCol="0" anchor="ctr">
            <a:normAutofit/>
          </a:bodyPr>
          <a:lstStyle/>
          <a:p>
            <a:r>
              <a:rPr lang="en-US" sz="1600" cap="none" spc="20" dirty="0"/>
              <a:t>State of Nevada</a:t>
            </a:r>
            <a:br>
              <a:rPr lang="en-US" sz="2000" cap="none" spc="20" dirty="0"/>
            </a:br>
            <a:r>
              <a:rPr lang="en-US" sz="2000" cap="none" spc="20" dirty="0"/>
              <a:t>DIVISION OF INDUSTRIAL RELATIONS</a:t>
            </a:r>
            <a:br>
              <a:rPr lang="en-US" sz="4200" cap="none" spc="20" dirty="0"/>
            </a:br>
            <a:r>
              <a:rPr lang="en-US" sz="4200" cap="none" spc="20" dirty="0"/>
              <a:t>WORKERS’ COMPENSATION SECTION</a:t>
            </a:r>
          </a:p>
        </p:txBody>
      </p:sp>
      <p:sp>
        <p:nvSpPr>
          <p:cNvPr id="8" name="Subtitle 7">
            <a:extLst>
              <a:ext uri="{FF2B5EF4-FFF2-40B4-BE49-F238E27FC236}">
                <a16:creationId xmlns:a16="http://schemas.microsoft.com/office/drawing/2014/main" id="{4B0552E2-3F84-4A73-A16B-C54043C663D5}"/>
              </a:ext>
            </a:extLst>
          </p:cNvPr>
          <p:cNvSpPr>
            <a:spLocks noGrp="1"/>
          </p:cNvSpPr>
          <p:nvPr>
            <p:ph type="subTitle" idx="1"/>
          </p:nvPr>
        </p:nvSpPr>
        <p:spPr>
          <a:xfrm>
            <a:off x="2286079" y="3245149"/>
            <a:ext cx="9316449" cy="1772050"/>
          </a:xfrm>
        </p:spPr>
        <p:txBody>
          <a:bodyPr vert="horz" lIns="109728" tIns="109728" rIns="109728" bIns="91440" rtlCol="0" anchor="t">
            <a:normAutofit fontScale="85000" lnSpcReduction="20000"/>
          </a:bodyPr>
          <a:lstStyle/>
          <a:p>
            <a:pPr>
              <a:lnSpc>
                <a:spcPct val="120000"/>
              </a:lnSpc>
              <a:spcBef>
                <a:spcPts val="0"/>
              </a:spcBef>
            </a:pPr>
            <a:r>
              <a:rPr lang="en-US" sz="4700" b="1" spc="0" dirty="0"/>
              <a:t>CARDS 205: Intro to CARDS and D-35 for Lawyers</a:t>
            </a:r>
          </a:p>
          <a:p>
            <a:pPr>
              <a:lnSpc>
                <a:spcPct val="120000"/>
              </a:lnSpc>
              <a:spcBef>
                <a:spcPts val="0"/>
              </a:spcBef>
            </a:pPr>
            <a:r>
              <a:rPr lang="en-US" spc="0" dirty="0"/>
              <a:t>(Claims and Regulatory Data System)</a:t>
            </a:r>
          </a:p>
        </p:txBody>
      </p:sp>
      <p:pic>
        <p:nvPicPr>
          <p:cNvPr id="3" name="Picture 2" descr="A picture containing text, outdoor, sign, ceramic ware&#10;&#10;Description automatically generated">
            <a:extLst>
              <a:ext uri="{FF2B5EF4-FFF2-40B4-BE49-F238E27FC236}">
                <a16:creationId xmlns:a16="http://schemas.microsoft.com/office/drawing/2014/main" id="{D549654D-D593-9E14-E4B4-404E9BF7463E}"/>
              </a:ext>
            </a:extLst>
          </p:cNvPr>
          <p:cNvPicPr>
            <a:picLocks noChangeAspect="1"/>
          </p:cNvPicPr>
          <p:nvPr/>
        </p:nvPicPr>
        <p:blipFill>
          <a:blip r:embed="rId2"/>
          <a:stretch>
            <a:fillRect/>
          </a:stretch>
        </p:blipFill>
        <p:spPr>
          <a:xfrm>
            <a:off x="274000" y="1190343"/>
            <a:ext cx="1516700" cy="1485748"/>
          </a:xfrm>
          <a:prstGeom prst="rect">
            <a:avLst/>
          </a:prstGeom>
        </p:spPr>
      </p:pic>
    </p:spTree>
    <p:extLst>
      <p:ext uri="{BB962C8B-B14F-4D97-AF65-F5344CB8AC3E}">
        <p14:creationId xmlns:p14="http://schemas.microsoft.com/office/powerpoint/2010/main" val="311154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sp>
        <p:nvSpPr>
          <p:cNvPr id="6" name="Text Placeholder 1">
            <a:extLst>
              <a:ext uri="{FF2B5EF4-FFF2-40B4-BE49-F238E27FC236}">
                <a16:creationId xmlns:a16="http://schemas.microsoft.com/office/drawing/2014/main" id="{B24C8429-1E4B-548D-1961-A62C70DB2C40}"/>
              </a:ext>
            </a:extLst>
          </p:cNvPr>
          <p:cNvSpPr txBox="1">
            <a:spLocks/>
          </p:cNvSpPr>
          <p:nvPr/>
        </p:nvSpPr>
        <p:spPr>
          <a:xfrm>
            <a:off x="1219200" y="1962493"/>
            <a:ext cx="10972800" cy="1645695"/>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Step 6: Ensure your account is associated with an Entity*. If you have not been added to an entity group prior to activating your account, upon login, the homepage appear like the following: </a:t>
            </a:r>
          </a:p>
        </p:txBody>
      </p:sp>
      <p:pic>
        <p:nvPicPr>
          <p:cNvPr id="7" name="Picture 6">
            <a:extLst>
              <a:ext uri="{FF2B5EF4-FFF2-40B4-BE49-F238E27FC236}">
                <a16:creationId xmlns:a16="http://schemas.microsoft.com/office/drawing/2014/main" id="{0EA6914A-C63C-0705-ACB0-6D97D98DE683}"/>
              </a:ext>
            </a:extLst>
          </p:cNvPr>
          <p:cNvPicPr>
            <a:picLocks noChangeAspect="1"/>
          </p:cNvPicPr>
          <p:nvPr/>
        </p:nvPicPr>
        <p:blipFill>
          <a:blip r:embed="rId2"/>
          <a:srcRect b="6486"/>
          <a:stretch/>
        </p:blipFill>
        <p:spPr>
          <a:xfrm>
            <a:off x="2053087" y="3161553"/>
            <a:ext cx="9010651" cy="2573646"/>
          </a:xfrm>
          <a:prstGeom prst="rect">
            <a:avLst/>
          </a:prstGeom>
          <a:ln>
            <a:solidFill>
              <a:schemeClr val="accent4"/>
            </a:solidFill>
          </a:ln>
        </p:spPr>
      </p:pic>
      <p:sp>
        <p:nvSpPr>
          <p:cNvPr id="9" name="TextBox 8">
            <a:extLst>
              <a:ext uri="{FF2B5EF4-FFF2-40B4-BE49-F238E27FC236}">
                <a16:creationId xmlns:a16="http://schemas.microsoft.com/office/drawing/2014/main" id="{7EBF287A-1BF0-86DD-1CAD-BD64DD5FD95A}"/>
              </a:ext>
            </a:extLst>
          </p:cNvPr>
          <p:cNvSpPr txBox="1"/>
          <p:nvPr/>
        </p:nvSpPr>
        <p:spPr>
          <a:xfrm>
            <a:off x="304082" y="3429000"/>
            <a:ext cx="1332061" cy="3009122"/>
          </a:xfrm>
          <a:prstGeom prst="rect">
            <a:avLst/>
          </a:prstGeom>
          <a:solidFill>
            <a:schemeClr val="accent1">
              <a:lumMod val="75000"/>
            </a:schemeClr>
          </a:solidFill>
        </p:spPr>
        <p:txBody>
          <a:bodyPr vert="horz" wrap="square" lIns="0" tIns="0" rIns="0" bIns="0" rtlCol="0" anchor="t" anchorCtr="0">
            <a:noAutofit/>
          </a:bodyPr>
          <a:lstStyle/>
          <a:p>
            <a:pPr marR="0" lvl="0" defTabSz="914377" rtl="0" eaLnBrk="1" fontAlgn="auto" latinLnBrk="0" hangingPunct="1">
              <a:lnSpc>
                <a:spcPct val="120000"/>
              </a:lnSpc>
              <a:spcBef>
                <a:spcPts val="0"/>
              </a:spcBef>
              <a:spcAft>
                <a:spcPts val="0"/>
              </a:spcAft>
              <a:buClr>
                <a:schemeClr val="bg1"/>
              </a:buClr>
              <a:buSzTx/>
              <a:tabLst/>
              <a:defRPr/>
            </a:pPr>
            <a:r>
              <a:rPr kumimoji="0" lang="en-US" sz="1200" b="1" i="1" u="none" strike="noStrike" kern="900" cap="none" spc="0" normalizeH="0" baseline="0" noProof="0" dirty="0">
                <a:ln>
                  <a:noFill/>
                </a:ln>
                <a:solidFill>
                  <a:schemeClr val="bg1"/>
                </a:solidFill>
                <a:effectLst/>
                <a:uLnTx/>
                <a:uFillTx/>
                <a:latin typeface="Aptos" panose="020B0004020202020204" pitchFamily="34" charset="0"/>
                <a:ea typeface="+mn-ea"/>
                <a:cs typeface="+mn-cs"/>
              </a:rPr>
              <a:t>*Entities</a:t>
            </a:r>
            <a:r>
              <a:rPr kumimoji="0" lang="en-US" sz="1200" b="0" i="1" u="none" strike="noStrike" kern="900" cap="none" spc="0" normalizeH="0" baseline="0" noProof="0" dirty="0">
                <a:ln>
                  <a:noFill/>
                </a:ln>
                <a:solidFill>
                  <a:schemeClr val="bg1"/>
                </a:solidFill>
                <a:effectLst/>
                <a:uLnTx/>
                <a:uFillTx/>
                <a:latin typeface="Aptos" panose="020B0004020202020204" pitchFamily="34" charset="0"/>
                <a:ea typeface="+mn-ea"/>
                <a:cs typeface="+mn-cs"/>
              </a:rPr>
              <a:t> are the parent account that external user can be linked under. CARDS has the following entity types: </a:t>
            </a:r>
          </a:p>
          <a:p>
            <a:pPr marL="342900" marR="0" lvl="0" indent="-342900" defTabSz="914377" rtl="0" eaLnBrk="1" fontAlgn="auto" latinLnBrk="0" hangingPunct="1">
              <a:lnSpc>
                <a:spcPct val="120000"/>
              </a:lnSpc>
              <a:spcBef>
                <a:spcPts val="0"/>
              </a:spcBef>
              <a:spcAft>
                <a:spcPts val="0"/>
              </a:spcAft>
              <a:buClr>
                <a:schemeClr val="bg1"/>
              </a:buClr>
              <a:buSzTx/>
              <a:buFont typeface="+mj-lt"/>
              <a:buAutoNum type="arabicPeriod"/>
              <a:tabLst/>
              <a:defRPr/>
            </a:pPr>
            <a:r>
              <a:rPr lang="en-US" sz="1200" i="1" kern="900" dirty="0">
                <a:solidFill>
                  <a:schemeClr val="bg1"/>
                </a:solidFill>
                <a:latin typeface="Aptos" panose="020B0004020202020204" pitchFamily="34" charset="0"/>
              </a:rPr>
              <a:t>Insurer </a:t>
            </a:r>
          </a:p>
          <a:p>
            <a:pPr marL="342900" marR="0" lvl="0" indent="-342900" defTabSz="914377" rtl="0" eaLnBrk="1" fontAlgn="auto" latinLnBrk="0" hangingPunct="1">
              <a:lnSpc>
                <a:spcPct val="120000"/>
              </a:lnSpc>
              <a:spcBef>
                <a:spcPts val="0"/>
              </a:spcBef>
              <a:spcAft>
                <a:spcPts val="0"/>
              </a:spcAft>
              <a:buClr>
                <a:schemeClr val="bg1"/>
              </a:buClr>
              <a:buSzTx/>
              <a:buFont typeface="+mj-lt"/>
              <a:buAutoNum type="arabicPeriod"/>
              <a:tabLst/>
              <a:defRPr/>
            </a:pPr>
            <a:r>
              <a:rPr lang="en-US" sz="1200" i="1" kern="900" dirty="0">
                <a:solidFill>
                  <a:schemeClr val="bg1"/>
                </a:solidFill>
                <a:latin typeface="Aptos" panose="020B0004020202020204" pitchFamily="34" charset="0"/>
              </a:rPr>
              <a:t>Third Party Administrator</a:t>
            </a:r>
          </a:p>
          <a:p>
            <a:pPr marL="342900" marR="0" lvl="0" indent="-342900" defTabSz="914377" rtl="0" eaLnBrk="1" fontAlgn="auto" latinLnBrk="0" hangingPunct="1">
              <a:lnSpc>
                <a:spcPct val="120000"/>
              </a:lnSpc>
              <a:spcBef>
                <a:spcPts val="0"/>
              </a:spcBef>
              <a:spcAft>
                <a:spcPts val="0"/>
              </a:spcAft>
              <a:buClr>
                <a:schemeClr val="bg1"/>
              </a:buClr>
              <a:buSzTx/>
              <a:buFont typeface="+mj-lt"/>
              <a:buAutoNum type="arabicPeriod"/>
              <a:tabLst/>
              <a:defRPr/>
            </a:pPr>
            <a:r>
              <a:rPr lang="en-US" sz="1200" i="1" kern="900" dirty="0">
                <a:solidFill>
                  <a:schemeClr val="bg1"/>
                </a:solidFill>
                <a:latin typeface="Aptos" panose="020B0004020202020204" pitchFamily="34" charset="0"/>
              </a:rPr>
              <a:t>Clinical Practitioner</a:t>
            </a:r>
          </a:p>
          <a:p>
            <a:pPr marL="342900" marR="0" lvl="0" indent="-342900" defTabSz="914377" rtl="0" eaLnBrk="1" fontAlgn="auto" latinLnBrk="0" hangingPunct="1">
              <a:lnSpc>
                <a:spcPct val="120000"/>
              </a:lnSpc>
              <a:spcBef>
                <a:spcPts val="0"/>
              </a:spcBef>
              <a:spcAft>
                <a:spcPts val="0"/>
              </a:spcAft>
              <a:buClr>
                <a:schemeClr val="bg1"/>
              </a:buClr>
              <a:buSzTx/>
              <a:buFont typeface="+mj-lt"/>
              <a:buAutoNum type="arabicPeriod"/>
              <a:tabLst/>
              <a:defRPr/>
            </a:pPr>
            <a:r>
              <a:rPr lang="en-US" sz="1200" i="1" kern="900" dirty="0">
                <a:solidFill>
                  <a:schemeClr val="bg1"/>
                </a:solidFill>
                <a:latin typeface="Aptos" panose="020B0004020202020204" pitchFamily="34" charset="0"/>
              </a:rPr>
              <a:t>Law Firm </a:t>
            </a:r>
            <a:endParaRPr kumimoji="0" lang="en-US" sz="1200" b="0" i="1" u="none" strike="noStrike" kern="900" cap="none" spc="0" normalizeH="0" baseline="0" noProof="0" dirty="0">
              <a:ln>
                <a:noFill/>
              </a:ln>
              <a:solidFill>
                <a:schemeClr val="bg1"/>
              </a:solidFill>
              <a:effectLst/>
              <a:uLnTx/>
              <a:uFillTx/>
              <a:latin typeface="Aptos" panose="020B0004020202020204" pitchFamily="34" charset="0"/>
              <a:ea typeface="+mn-ea"/>
              <a:cs typeface="+mn-cs"/>
            </a:endParaRPr>
          </a:p>
        </p:txBody>
      </p:sp>
      <p:sp>
        <p:nvSpPr>
          <p:cNvPr id="10" name="Text Placeholder 1">
            <a:extLst>
              <a:ext uri="{FF2B5EF4-FFF2-40B4-BE49-F238E27FC236}">
                <a16:creationId xmlns:a16="http://schemas.microsoft.com/office/drawing/2014/main" id="{715674B5-C238-F03E-BAFA-BF58939CFEB5}"/>
              </a:ext>
            </a:extLst>
          </p:cNvPr>
          <p:cNvSpPr txBox="1">
            <a:spLocks/>
          </p:cNvSpPr>
          <p:nvPr/>
        </p:nvSpPr>
        <p:spPr>
          <a:xfrm>
            <a:off x="2053087" y="5924980"/>
            <a:ext cx="9305026" cy="1141320"/>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latin typeface="Aptos" panose="020B0004020202020204" pitchFamily="34" charset="0"/>
              </a:rPr>
              <a:t>Reach out to the account administrator of the entity you wish to join to be added to the group. The </a:t>
            </a:r>
            <a:r>
              <a:rPr lang="en-US" sz="1400" b="1" dirty="0">
                <a:latin typeface="Aptos" panose="020B0004020202020204" pitchFamily="34" charset="0"/>
              </a:rPr>
              <a:t>External Users </a:t>
            </a:r>
            <a:r>
              <a:rPr lang="en-US" sz="1400" dirty="0">
                <a:latin typeface="Aptos" panose="020B0004020202020204" pitchFamily="34" charset="0"/>
              </a:rPr>
              <a:t>module will review adding users and setting permissions for each user. If you are the administrator of the account and have not been added to the entity group, reach out to WCS (</a:t>
            </a:r>
            <a:r>
              <a:rPr lang="en-US" sz="1400" b="0" i="0" dirty="0">
                <a:effectLst/>
                <a:latin typeface="Calibri" panose="020F0502020204030204" pitchFamily="34" charset="0"/>
              </a:rPr>
              <a:t>CARDS@dir.nv.gov or call 702-486-9080) </a:t>
            </a:r>
            <a:r>
              <a:rPr lang="en-US" sz="1400" dirty="0">
                <a:latin typeface="Aptos" panose="020B0004020202020204" pitchFamily="34" charset="0"/>
              </a:rPr>
              <a:t>to be added to your entity</a:t>
            </a:r>
          </a:p>
        </p:txBody>
      </p:sp>
    </p:spTree>
    <p:extLst>
      <p:ext uri="{BB962C8B-B14F-4D97-AF65-F5344CB8AC3E}">
        <p14:creationId xmlns:p14="http://schemas.microsoft.com/office/powerpoint/2010/main" val="188682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sp>
        <p:nvSpPr>
          <p:cNvPr id="3" name="Text Placeholder 1">
            <a:extLst>
              <a:ext uri="{FF2B5EF4-FFF2-40B4-BE49-F238E27FC236}">
                <a16:creationId xmlns:a16="http://schemas.microsoft.com/office/drawing/2014/main" id="{70FD79F7-547C-7DB3-6CFE-1E94591DA54D}"/>
              </a:ext>
            </a:extLst>
          </p:cNvPr>
          <p:cNvSpPr txBox="1">
            <a:spLocks/>
          </p:cNvSpPr>
          <p:nvPr/>
        </p:nvSpPr>
        <p:spPr>
          <a:xfrm>
            <a:off x="1336964" y="1948241"/>
            <a:ext cx="10972800"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Once you are associated with an entity, the homepage will look as follows: </a:t>
            </a:r>
          </a:p>
        </p:txBody>
      </p:sp>
      <p:sp>
        <p:nvSpPr>
          <p:cNvPr id="13" name="Text Placeholder 1">
            <a:extLst>
              <a:ext uri="{FF2B5EF4-FFF2-40B4-BE49-F238E27FC236}">
                <a16:creationId xmlns:a16="http://schemas.microsoft.com/office/drawing/2014/main" id="{C41CF5B0-8136-9E91-BDA2-11BD9FDF4EAA}"/>
              </a:ext>
            </a:extLst>
          </p:cNvPr>
          <p:cNvSpPr txBox="1">
            <a:spLocks/>
          </p:cNvSpPr>
          <p:nvPr/>
        </p:nvSpPr>
        <p:spPr>
          <a:xfrm>
            <a:off x="1598221" y="6065368"/>
            <a:ext cx="9859771"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ptos" panose="020B0004020202020204" pitchFamily="34" charset="0"/>
              </a:rPr>
              <a:t>Depending on the type of entity you are related to (Insurer, TPA, Clinical Practitioner, Law Firm), the homepage will vary with what features are displayed. The </a:t>
            </a:r>
            <a:r>
              <a:rPr lang="en-US" b="1" dirty="0">
                <a:latin typeface="Aptos" panose="020B0004020202020204" pitchFamily="34" charset="0"/>
              </a:rPr>
              <a:t>External Users </a:t>
            </a:r>
            <a:r>
              <a:rPr lang="en-US" dirty="0">
                <a:latin typeface="Aptos" panose="020B0004020202020204" pitchFamily="34" charset="0"/>
              </a:rPr>
              <a:t>module will review some of these differences.</a:t>
            </a:r>
          </a:p>
        </p:txBody>
      </p:sp>
      <p:pic>
        <p:nvPicPr>
          <p:cNvPr id="6" name="Picture 5">
            <a:extLst>
              <a:ext uri="{FF2B5EF4-FFF2-40B4-BE49-F238E27FC236}">
                <a16:creationId xmlns:a16="http://schemas.microsoft.com/office/drawing/2014/main" id="{52B3E2FA-12A2-7004-DEC6-91B4B8A402B1}"/>
              </a:ext>
            </a:extLst>
          </p:cNvPr>
          <p:cNvPicPr>
            <a:picLocks noChangeAspect="1"/>
          </p:cNvPicPr>
          <p:nvPr/>
        </p:nvPicPr>
        <p:blipFill>
          <a:blip r:embed="rId2"/>
          <a:stretch>
            <a:fillRect/>
          </a:stretch>
        </p:blipFill>
        <p:spPr>
          <a:xfrm>
            <a:off x="2976195" y="2415395"/>
            <a:ext cx="6978688" cy="3526544"/>
          </a:xfrm>
          <a:prstGeom prst="rect">
            <a:avLst/>
          </a:prstGeom>
        </p:spPr>
      </p:pic>
    </p:spTree>
    <p:extLst>
      <p:ext uri="{BB962C8B-B14F-4D97-AF65-F5344CB8AC3E}">
        <p14:creationId xmlns:p14="http://schemas.microsoft.com/office/powerpoint/2010/main" val="204038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pic>
        <p:nvPicPr>
          <p:cNvPr id="4" name="Picture 3">
            <a:extLst>
              <a:ext uri="{FF2B5EF4-FFF2-40B4-BE49-F238E27FC236}">
                <a16:creationId xmlns:a16="http://schemas.microsoft.com/office/drawing/2014/main" id="{A182D9B0-738C-C0F0-E8C2-AB60482DFC64}"/>
              </a:ext>
            </a:extLst>
          </p:cNvPr>
          <p:cNvPicPr>
            <a:picLocks noChangeAspect="1"/>
          </p:cNvPicPr>
          <p:nvPr/>
        </p:nvPicPr>
        <p:blipFill>
          <a:blip r:embed="rId2"/>
          <a:stretch>
            <a:fillRect/>
          </a:stretch>
        </p:blipFill>
        <p:spPr>
          <a:xfrm>
            <a:off x="1863305" y="2054497"/>
            <a:ext cx="9749437" cy="4648227"/>
          </a:xfrm>
          <a:prstGeom prst="rect">
            <a:avLst/>
          </a:prstGeom>
        </p:spPr>
      </p:pic>
      <p:sp>
        <p:nvSpPr>
          <p:cNvPr id="5" name="Arrow: Right 4">
            <a:extLst>
              <a:ext uri="{FF2B5EF4-FFF2-40B4-BE49-F238E27FC236}">
                <a16:creationId xmlns:a16="http://schemas.microsoft.com/office/drawing/2014/main" id="{56FD7070-B703-48D6-6672-8C92BC5646E4}"/>
              </a:ext>
            </a:extLst>
          </p:cNvPr>
          <p:cNvSpPr/>
          <p:nvPr/>
        </p:nvSpPr>
        <p:spPr>
          <a:xfrm>
            <a:off x="8271441" y="3925019"/>
            <a:ext cx="761705" cy="63131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63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pic>
        <p:nvPicPr>
          <p:cNvPr id="5" name="Picture 4">
            <a:extLst>
              <a:ext uri="{FF2B5EF4-FFF2-40B4-BE49-F238E27FC236}">
                <a16:creationId xmlns:a16="http://schemas.microsoft.com/office/drawing/2014/main" id="{97956C21-0867-4536-D34E-90FF926B48BB}"/>
              </a:ext>
            </a:extLst>
          </p:cNvPr>
          <p:cNvPicPr>
            <a:picLocks noChangeAspect="1"/>
          </p:cNvPicPr>
          <p:nvPr/>
        </p:nvPicPr>
        <p:blipFill>
          <a:blip r:embed="rId2"/>
          <a:stretch>
            <a:fillRect/>
          </a:stretch>
        </p:blipFill>
        <p:spPr>
          <a:xfrm>
            <a:off x="1630393" y="2087578"/>
            <a:ext cx="9902958" cy="4641026"/>
          </a:xfrm>
          <a:prstGeom prst="rect">
            <a:avLst/>
          </a:prstGeom>
        </p:spPr>
      </p:pic>
      <p:sp>
        <p:nvSpPr>
          <p:cNvPr id="6" name="TextBox 5">
            <a:extLst>
              <a:ext uri="{FF2B5EF4-FFF2-40B4-BE49-F238E27FC236}">
                <a16:creationId xmlns:a16="http://schemas.microsoft.com/office/drawing/2014/main" id="{78FCD4E9-A4A9-5DDA-5699-40F682FAFBAA}"/>
              </a:ext>
            </a:extLst>
          </p:cNvPr>
          <p:cNvSpPr txBox="1"/>
          <p:nvPr/>
        </p:nvSpPr>
        <p:spPr>
          <a:xfrm>
            <a:off x="8497116" y="4408091"/>
            <a:ext cx="3277942" cy="646331"/>
          </a:xfrm>
          <a:prstGeom prst="rect">
            <a:avLst/>
          </a:prstGeom>
          <a:solidFill>
            <a:srgbClr val="FFFF00"/>
          </a:solidFill>
        </p:spPr>
        <p:txBody>
          <a:bodyPr wrap="square" rtlCol="0">
            <a:spAutoFit/>
          </a:bodyPr>
          <a:lstStyle/>
          <a:p>
            <a:r>
              <a:rPr lang="en-US" dirty="0"/>
              <a:t>Provide all contact information and click Save or Submit.</a:t>
            </a:r>
          </a:p>
        </p:txBody>
      </p:sp>
      <p:sp>
        <p:nvSpPr>
          <p:cNvPr id="7" name="Arrow: Right 6">
            <a:extLst>
              <a:ext uri="{FF2B5EF4-FFF2-40B4-BE49-F238E27FC236}">
                <a16:creationId xmlns:a16="http://schemas.microsoft.com/office/drawing/2014/main" id="{D83794F5-8154-0588-545C-F78270230041}"/>
              </a:ext>
            </a:extLst>
          </p:cNvPr>
          <p:cNvSpPr/>
          <p:nvPr/>
        </p:nvSpPr>
        <p:spPr>
          <a:xfrm rot="5400000">
            <a:off x="10957696" y="5773221"/>
            <a:ext cx="761705" cy="63131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83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8D31B7-1352-A8EE-4199-E243A72A19B5}"/>
              </a:ext>
            </a:extLst>
          </p:cNvPr>
          <p:cNvPicPr>
            <a:picLocks noChangeAspect="1"/>
          </p:cNvPicPr>
          <p:nvPr/>
        </p:nvPicPr>
        <p:blipFill>
          <a:blip r:embed="rId2"/>
          <a:stretch>
            <a:fillRect/>
          </a:stretch>
        </p:blipFill>
        <p:spPr>
          <a:xfrm>
            <a:off x="2793988" y="2747697"/>
            <a:ext cx="7893088" cy="3988618"/>
          </a:xfrm>
          <a:prstGeom prst="rect">
            <a:avLst/>
          </a:prstGeom>
        </p:spPr>
      </p:pic>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sp>
        <p:nvSpPr>
          <p:cNvPr id="4" name="Text Placeholder 1">
            <a:extLst>
              <a:ext uri="{FF2B5EF4-FFF2-40B4-BE49-F238E27FC236}">
                <a16:creationId xmlns:a16="http://schemas.microsoft.com/office/drawing/2014/main" id="{732EB26B-72D6-347D-7017-E6AFD876B598}"/>
              </a:ext>
            </a:extLst>
          </p:cNvPr>
          <p:cNvSpPr txBox="1">
            <a:spLocks/>
          </p:cNvSpPr>
          <p:nvPr/>
        </p:nvSpPr>
        <p:spPr>
          <a:xfrm>
            <a:off x="2000559" y="1948241"/>
            <a:ext cx="8686517"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This function is always visible on the menu bar, but only available to authenticated users.</a:t>
            </a:r>
          </a:p>
        </p:txBody>
      </p:sp>
      <p:pic>
        <p:nvPicPr>
          <p:cNvPr id="6" name="Picture 5">
            <a:extLst>
              <a:ext uri="{FF2B5EF4-FFF2-40B4-BE49-F238E27FC236}">
                <a16:creationId xmlns:a16="http://schemas.microsoft.com/office/drawing/2014/main" id="{2853D63D-473F-032E-F100-826AFCA67D91}"/>
              </a:ext>
            </a:extLst>
          </p:cNvPr>
          <p:cNvPicPr>
            <a:picLocks noChangeAspect="1"/>
          </p:cNvPicPr>
          <p:nvPr/>
        </p:nvPicPr>
        <p:blipFill>
          <a:blip r:embed="rId3"/>
          <a:srcRect l="84774" t="9850"/>
          <a:stretch/>
        </p:blipFill>
        <p:spPr>
          <a:xfrm>
            <a:off x="6652484" y="3922492"/>
            <a:ext cx="1999810" cy="634481"/>
          </a:xfrm>
          <a:prstGeom prst="rect">
            <a:avLst/>
          </a:prstGeom>
          <a:ln w="28575">
            <a:solidFill>
              <a:srgbClr val="00B0F0"/>
            </a:solidFill>
          </a:ln>
        </p:spPr>
      </p:pic>
      <p:cxnSp>
        <p:nvCxnSpPr>
          <p:cNvPr id="12" name="Straight Connector 11">
            <a:extLst>
              <a:ext uri="{FF2B5EF4-FFF2-40B4-BE49-F238E27FC236}">
                <a16:creationId xmlns:a16="http://schemas.microsoft.com/office/drawing/2014/main" id="{3D912FD8-1622-3398-FB74-28D3FECE8542}"/>
              </a:ext>
            </a:extLst>
          </p:cNvPr>
          <p:cNvCxnSpPr>
            <a:cxnSpLocks/>
            <a:stCxn id="14" idx="5"/>
            <a:endCxn id="6" idx="0"/>
          </p:cNvCxnSpPr>
          <p:nvPr/>
        </p:nvCxnSpPr>
        <p:spPr>
          <a:xfrm>
            <a:off x="6490325" y="3373444"/>
            <a:ext cx="1162064" cy="549048"/>
          </a:xfrm>
          <a:prstGeom prst="line">
            <a:avLst/>
          </a:prstGeom>
          <a:ln w="19050">
            <a:solidFill>
              <a:srgbClr val="00B0F0"/>
            </a:solidFill>
          </a:ln>
        </p:spPr>
        <p:style>
          <a:lnRef idx="1">
            <a:schemeClr val="accent6"/>
          </a:lnRef>
          <a:fillRef idx="0">
            <a:schemeClr val="accent6"/>
          </a:fillRef>
          <a:effectRef idx="0">
            <a:schemeClr val="accent6"/>
          </a:effectRef>
          <a:fontRef idx="minor">
            <a:schemeClr val="tx1"/>
          </a:fontRef>
        </p:style>
      </p:cxnSp>
      <p:sp>
        <p:nvSpPr>
          <p:cNvPr id="14" name="Oval 13">
            <a:extLst>
              <a:ext uri="{FF2B5EF4-FFF2-40B4-BE49-F238E27FC236}">
                <a16:creationId xmlns:a16="http://schemas.microsoft.com/office/drawing/2014/main" id="{7A66C602-B15B-0EF6-9DD3-B98F689BF8AF}"/>
              </a:ext>
            </a:extLst>
          </p:cNvPr>
          <p:cNvSpPr/>
          <p:nvPr/>
        </p:nvSpPr>
        <p:spPr>
          <a:xfrm>
            <a:off x="5725765" y="2989140"/>
            <a:ext cx="895738" cy="45024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45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sp>
        <p:nvSpPr>
          <p:cNvPr id="3" name="Text Placeholder 1">
            <a:extLst>
              <a:ext uri="{FF2B5EF4-FFF2-40B4-BE49-F238E27FC236}">
                <a16:creationId xmlns:a16="http://schemas.microsoft.com/office/drawing/2014/main" id="{C9980CE7-0F7C-0516-70B7-03F2926576F4}"/>
              </a:ext>
            </a:extLst>
          </p:cNvPr>
          <p:cNvSpPr txBox="1">
            <a:spLocks/>
          </p:cNvSpPr>
          <p:nvPr/>
        </p:nvSpPr>
        <p:spPr>
          <a:xfrm>
            <a:off x="1474986" y="2161733"/>
            <a:ext cx="4948335"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Resetting your password</a:t>
            </a:r>
          </a:p>
        </p:txBody>
      </p:sp>
      <p:pic>
        <p:nvPicPr>
          <p:cNvPr id="7" name="Picture 6">
            <a:extLst>
              <a:ext uri="{FF2B5EF4-FFF2-40B4-BE49-F238E27FC236}">
                <a16:creationId xmlns:a16="http://schemas.microsoft.com/office/drawing/2014/main" id="{A239D2AD-7558-179E-E264-F8B2C18FE3C7}"/>
              </a:ext>
            </a:extLst>
          </p:cNvPr>
          <p:cNvPicPr>
            <a:picLocks noChangeAspect="1"/>
          </p:cNvPicPr>
          <p:nvPr/>
        </p:nvPicPr>
        <p:blipFill>
          <a:blip r:embed="rId2"/>
          <a:stretch>
            <a:fillRect/>
          </a:stretch>
        </p:blipFill>
        <p:spPr>
          <a:xfrm>
            <a:off x="2108567" y="2844263"/>
            <a:ext cx="9458787" cy="3780472"/>
          </a:xfrm>
          <a:prstGeom prst="rect">
            <a:avLst/>
          </a:prstGeom>
          <a:ln>
            <a:solidFill>
              <a:schemeClr val="accent4"/>
            </a:solidFill>
          </a:ln>
        </p:spPr>
      </p:pic>
    </p:spTree>
    <p:extLst>
      <p:ext uri="{BB962C8B-B14F-4D97-AF65-F5344CB8AC3E}">
        <p14:creationId xmlns:p14="http://schemas.microsoft.com/office/powerpoint/2010/main" val="304358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2D0C16B9-07F4-A19A-F34F-376BB2044345}"/>
              </a:ext>
            </a:extLst>
          </p:cNvPr>
          <p:cNvSpPr txBox="1">
            <a:spLocks/>
          </p:cNvSpPr>
          <p:nvPr/>
        </p:nvSpPr>
        <p:spPr>
          <a:xfrm>
            <a:off x="473037" y="613648"/>
            <a:ext cx="5789408" cy="1225594"/>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Aptos" panose="020B0004020202020204" pitchFamily="34" charset="0"/>
              </a:rPr>
              <a:t>USER TYPES</a:t>
            </a:r>
          </a:p>
        </p:txBody>
      </p:sp>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7F48021-ABF3-425C-EE38-39075CA542F8}"/>
              </a:ext>
            </a:extLst>
          </p:cNvPr>
          <p:cNvSpPr txBox="1">
            <a:spLocks/>
          </p:cNvSpPr>
          <p:nvPr/>
        </p:nvSpPr>
        <p:spPr>
          <a:xfrm>
            <a:off x="582348" y="1725793"/>
            <a:ext cx="3616427" cy="830796"/>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latin typeface="Aptos" panose="020B0004020202020204" pitchFamily="34" charset="0"/>
              </a:rPr>
              <a:t>EXTERNAL USER TYPES IN THE CARDS APPLICATION</a:t>
            </a:r>
          </a:p>
        </p:txBody>
      </p:sp>
    </p:spTree>
    <p:extLst>
      <p:ext uri="{BB962C8B-B14F-4D97-AF65-F5344CB8AC3E}">
        <p14:creationId xmlns:p14="http://schemas.microsoft.com/office/powerpoint/2010/main" val="887325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USER TYPES</a:t>
            </a:r>
          </a:p>
        </p:txBody>
      </p:sp>
      <p:sp>
        <p:nvSpPr>
          <p:cNvPr id="5" name="Text Placeholder 2">
            <a:extLst>
              <a:ext uri="{FF2B5EF4-FFF2-40B4-BE49-F238E27FC236}">
                <a16:creationId xmlns:a16="http://schemas.microsoft.com/office/drawing/2014/main" id="{7C9FFAE2-230F-2222-7A94-90A809D321D4}"/>
              </a:ext>
            </a:extLst>
          </p:cNvPr>
          <p:cNvSpPr txBox="1">
            <a:spLocks/>
          </p:cNvSpPr>
          <p:nvPr/>
        </p:nvSpPr>
        <p:spPr>
          <a:xfrm>
            <a:off x="1360891" y="1396134"/>
            <a:ext cx="5477069" cy="519848"/>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EXTERNAL USER TYPES IN THE CARDS APPLICATION</a:t>
            </a:r>
          </a:p>
        </p:txBody>
      </p:sp>
      <p:sp>
        <p:nvSpPr>
          <p:cNvPr id="6" name="Text Placeholder 1">
            <a:extLst>
              <a:ext uri="{FF2B5EF4-FFF2-40B4-BE49-F238E27FC236}">
                <a16:creationId xmlns:a16="http://schemas.microsoft.com/office/drawing/2014/main" id="{DF55BD31-1F23-D436-FE17-8E6CA33C5FC4}"/>
              </a:ext>
            </a:extLst>
          </p:cNvPr>
          <p:cNvSpPr txBox="1">
            <a:spLocks/>
          </p:cNvSpPr>
          <p:nvPr/>
        </p:nvSpPr>
        <p:spPr>
          <a:xfrm>
            <a:off x="1360891" y="2332653"/>
            <a:ext cx="10414341" cy="3872204"/>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solidFill>
                  <a:srgbClr val="FF0000"/>
                </a:solidFill>
                <a:latin typeface="Aptos" panose="020B0004020202020204" pitchFamily="34" charset="0"/>
              </a:rPr>
              <a:t>Insurers: </a:t>
            </a:r>
            <a:r>
              <a:rPr lang="en-US" sz="1400" dirty="0">
                <a:latin typeface="Aptos" panose="020B0004020202020204" pitchFamily="34" charset="0"/>
              </a:rPr>
              <a:t>Already included as users in the CARDS application. Insurer users will be associated with at lease one Insurer entity and have may have a relationship to TPAs.</a:t>
            </a:r>
          </a:p>
          <a:p>
            <a:r>
              <a:rPr lang="en-US" dirty="0">
                <a:solidFill>
                  <a:srgbClr val="FF0000"/>
                </a:solidFill>
                <a:latin typeface="Aptos" panose="020B0004020202020204" pitchFamily="34" charset="0"/>
              </a:rPr>
              <a:t>Third Party Administrators (TPAs): </a:t>
            </a:r>
            <a:r>
              <a:rPr lang="en-US" sz="1400" dirty="0">
                <a:latin typeface="Aptos" panose="020B0004020202020204" pitchFamily="34" charset="0"/>
              </a:rPr>
              <a:t>Already included as users in the CARDS application. TPA users will be associated to their TPA entity and can be granted permissions to perform actions on behalf of an Insurer. </a:t>
            </a:r>
          </a:p>
          <a:p>
            <a:r>
              <a:rPr lang="en-US" dirty="0">
                <a:solidFill>
                  <a:srgbClr val="FF0000"/>
                </a:solidFill>
                <a:latin typeface="Aptos" panose="020B0004020202020204" pitchFamily="34" charset="0"/>
              </a:rPr>
              <a:t>Attorneys: </a:t>
            </a:r>
            <a:r>
              <a:rPr lang="en-US" sz="1400" dirty="0">
                <a:latin typeface="Aptos" panose="020B0004020202020204" pitchFamily="34" charset="0"/>
              </a:rPr>
              <a:t>New user type in the CARDS system. Attorneys are associated  with a Law Firm entity, submitting forms on behalf of injured workers.</a:t>
            </a:r>
          </a:p>
          <a:p>
            <a:r>
              <a:rPr lang="en-US" dirty="0">
                <a:solidFill>
                  <a:srgbClr val="FF0000"/>
                </a:solidFill>
                <a:latin typeface="Aptos" panose="020B0004020202020204" pitchFamily="34" charset="0"/>
              </a:rPr>
              <a:t>Clinical Practitioners: </a:t>
            </a:r>
            <a:r>
              <a:rPr lang="en-US" sz="1400" dirty="0">
                <a:latin typeface="Aptos" panose="020B0004020202020204" pitchFamily="34" charset="0"/>
              </a:rPr>
              <a:t>New user type in the CARDS system. Their entity will be the Clinical Practitioner Profile, they will be set up as admins and can have a few additional authenticated users on their account. Clinical practitioners will primarily use CARDS to submit evaluation forms for injured workers.</a:t>
            </a:r>
          </a:p>
        </p:txBody>
      </p:sp>
      <p:sp>
        <p:nvSpPr>
          <p:cNvPr id="9" name="Arrow: Right 8">
            <a:extLst>
              <a:ext uri="{FF2B5EF4-FFF2-40B4-BE49-F238E27FC236}">
                <a16:creationId xmlns:a16="http://schemas.microsoft.com/office/drawing/2014/main" id="{F07A36DC-3A7A-B950-DC59-9504D0F4BC9D}"/>
              </a:ext>
            </a:extLst>
          </p:cNvPr>
          <p:cNvSpPr/>
          <p:nvPr/>
        </p:nvSpPr>
        <p:spPr>
          <a:xfrm>
            <a:off x="167949" y="3948517"/>
            <a:ext cx="1085462" cy="107363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547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LAWYERS HOMEPAGE</a:t>
            </a:r>
          </a:p>
        </p:txBody>
      </p:sp>
      <p:sp>
        <p:nvSpPr>
          <p:cNvPr id="5" name="Text Placeholder 2">
            <a:extLst>
              <a:ext uri="{FF2B5EF4-FFF2-40B4-BE49-F238E27FC236}">
                <a16:creationId xmlns:a16="http://schemas.microsoft.com/office/drawing/2014/main" id="{7C9FFAE2-230F-2222-7A94-90A809D321D4}"/>
              </a:ext>
            </a:extLst>
          </p:cNvPr>
          <p:cNvSpPr txBox="1">
            <a:spLocks/>
          </p:cNvSpPr>
          <p:nvPr/>
        </p:nvSpPr>
        <p:spPr>
          <a:xfrm>
            <a:off x="1360891" y="1396134"/>
            <a:ext cx="5477069" cy="519848"/>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EXTERNAL USER TYPES IN THE CARDS APPLICATION</a:t>
            </a:r>
          </a:p>
        </p:txBody>
      </p:sp>
      <p:pic>
        <p:nvPicPr>
          <p:cNvPr id="4" name="Picture 3">
            <a:extLst>
              <a:ext uri="{FF2B5EF4-FFF2-40B4-BE49-F238E27FC236}">
                <a16:creationId xmlns:a16="http://schemas.microsoft.com/office/drawing/2014/main" id="{EB5C2D92-2B18-1179-6CFD-91547D7C0E72}"/>
              </a:ext>
            </a:extLst>
          </p:cNvPr>
          <p:cNvPicPr>
            <a:picLocks noChangeAspect="1"/>
          </p:cNvPicPr>
          <p:nvPr/>
        </p:nvPicPr>
        <p:blipFill>
          <a:blip r:embed="rId2"/>
          <a:stretch>
            <a:fillRect/>
          </a:stretch>
        </p:blipFill>
        <p:spPr>
          <a:xfrm>
            <a:off x="1863305" y="2054497"/>
            <a:ext cx="9749437" cy="4648227"/>
          </a:xfrm>
          <a:prstGeom prst="rect">
            <a:avLst/>
          </a:prstGeom>
        </p:spPr>
      </p:pic>
      <p:sp>
        <p:nvSpPr>
          <p:cNvPr id="6" name="Arrow: Right 5">
            <a:extLst>
              <a:ext uri="{FF2B5EF4-FFF2-40B4-BE49-F238E27FC236}">
                <a16:creationId xmlns:a16="http://schemas.microsoft.com/office/drawing/2014/main" id="{F6ACC55A-C6CD-F4A7-A206-1D807FC383AF}"/>
              </a:ext>
            </a:extLst>
          </p:cNvPr>
          <p:cNvSpPr/>
          <p:nvPr/>
        </p:nvSpPr>
        <p:spPr>
          <a:xfrm>
            <a:off x="8350368" y="4908429"/>
            <a:ext cx="761705" cy="68306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316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61DE65-312E-639C-D313-1B154930BE52}"/>
              </a:ext>
            </a:extLst>
          </p:cNvPr>
          <p:cNvPicPr>
            <a:picLocks noChangeAspect="1"/>
          </p:cNvPicPr>
          <p:nvPr/>
        </p:nvPicPr>
        <p:blipFill>
          <a:blip r:embed="rId2"/>
          <a:stretch>
            <a:fillRect/>
          </a:stretch>
        </p:blipFill>
        <p:spPr>
          <a:xfrm>
            <a:off x="1574019" y="2113472"/>
            <a:ext cx="9925158" cy="4390326"/>
          </a:xfrm>
          <a:prstGeom prst="rect">
            <a:avLst/>
          </a:prstGeom>
        </p:spPr>
      </p:pic>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LAWYERS HOMEPAGE</a:t>
            </a:r>
          </a:p>
        </p:txBody>
      </p:sp>
      <p:sp>
        <p:nvSpPr>
          <p:cNvPr id="5" name="Text Placeholder 2">
            <a:extLst>
              <a:ext uri="{FF2B5EF4-FFF2-40B4-BE49-F238E27FC236}">
                <a16:creationId xmlns:a16="http://schemas.microsoft.com/office/drawing/2014/main" id="{7C9FFAE2-230F-2222-7A94-90A809D321D4}"/>
              </a:ext>
            </a:extLst>
          </p:cNvPr>
          <p:cNvSpPr txBox="1">
            <a:spLocks/>
          </p:cNvSpPr>
          <p:nvPr/>
        </p:nvSpPr>
        <p:spPr>
          <a:xfrm>
            <a:off x="1360891" y="1396134"/>
            <a:ext cx="5477069" cy="519848"/>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EXTERNAL USER TYPES IN THE CARDS APPLICATION</a:t>
            </a:r>
          </a:p>
        </p:txBody>
      </p:sp>
      <p:sp>
        <p:nvSpPr>
          <p:cNvPr id="6" name="Arrow: Right 5">
            <a:extLst>
              <a:ext uri="{FF2B5EF4-FFF2-40B4-BE49-F238E27FC236}">
                <a16:creationId xmlns:a16="http://schemas.microsoft.com/office/drawing/2014/main" id="{F6ACC55A-C6CD-F4A7-A206-1D807FC383AF}"/>
              </a:ext>
            </a:extLst>
          </p:cNvPr>
          <p:cNvSpPr/>
          <p:nvPr/>
        </p:nvSpPr>
        <p:spPr>
          <a:xfrm>
            <a:off x="9946254" y="2941607"/>
            <a:ext cx="761705" cy="68306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E0F931-4A0F-19DA-0CAB-54F8D08C504D}"/>
              </a:ext>
            </a:extLst>
          </p:cNvPr>
          <p:cNvSpPr txBox="1"/>
          <p:nvPr/>
        </p:nvSpPr>
        <p:spPr>
          <a:xfrm>
            <a:off x="6985431" y="3059668"/>
            <a:ext cx="2745425" cy="369332"/>
          </a:xfrm>
          <a:prstGeom prst="rect">
            <a:avLst/>
          </a:prstGeom>
          <a:solidFill>
            <a:srgbClr val="FFFF00"/>
          </a:solidFill>
        </p:spPr>
        <p:txBody>
          <a:bodyPr wrap="square" rtlCol="0">
            <a:spAutoFit/>
          </a:bodyPr>
          <a:lstStyle/>
          <a:p>
            <a:pPr algn="ctr"/>
            <a:r>
              <a:rPr lang="en-US" dirty="0"/>
              <a:t>Add Users as necessary.</a:t>
            </a:r>
          </a:p>
        </p:txBody>
      </p:sp>
    </p:spTree>
    <p:extLst>
      <p:ext uri="{BB962C8B-B14F-4D97-AF65-F5344CB8AC3E}">
        <p14:creationId xmlns:p14="http://schemas.microsoft.com/office/powerpoint/2010/main" val="135339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300 pixel state seal">
            <a:extLst>
              <a:ext uri="{FF2B5EF4-FFF2-40B4-BE49-F238E27FC236}">
                <a16:creationId xmlns:a16="http://schemas.microsoft.com/office/drawing/2014/main" id="{FC08B512-FAC7-5E0A-7BCC-14CCF557F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8951" y="5130194"/>
            <a:ext cx="1535413" cy="1535413"/>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
            <a:extLst>
              <a:ext uri="{FF2B5EF4-FFF2-40B4-BE49-F238E27FC236}">
                <a16:creationId xmlns:a16="http://schemas.microsoft.com/office/drawing/2014/main" id="{E4D82B40-B194-B4FF-825A-1FD5CF977316}"/>
              </a:ext>
            </a:extLst>
          </p:cNvPr>
          <p:cNvSpPr txBox="1">
            <a:spLocks/>
          </p:cNvSpPr>
          <p:nvPr/>
        </p:nvSpPr>
        <p:spPr>
          <a:xfrm>
            <a:off x="1354702" y="2171269"/>
            <a:ext cx="5807080" cy="4105952"/>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spcAft>
                <a:spcPts val="1200"/>
              </a:spcAft>
            </a:pPr>
            <a:r>
              <a:rPr lang="en-US" sz="1400" dirty="0"/>
              <a:t>CARDS, which stands for “Claims and Regulatory Data System”, is a data collection system for the State of Nevada Workers’ Compensation Section. </a:t>
            </a:r>
          </a:p>
          <a:p>
            <a:pPr>
              <a:spcAft>
                <a:spcPts val="1200"/>
              </a:spcAft>
            </a:pPr>
            <a:r>
              <a:rPr lang="en-US" sz="1400" dirty="0"/>
              <a:t>For external users in the application, the main function has previously been for indexing claims, running reports, and maintain Insurer and TPA contact information up to date. </a:t>
            </a:r>
          </a:p>
          <a:p>
            <a:pPr>
              <a:spcAft>
                <a:spcPts val="1200"/>
              </a:spcAft>
            </a:pPr>
            <a:r>
              <a:rPr lang="en-US" sz="1400" dirty="0"/>
              <a:t>With the enhancements to the application, the features will extend to other functionality including, but not limited to; submitting webforms, increased reporting capabilities, processing payments, and improvements to the auditing process. </a:t>
            </a:r>
          </a:p>
        </p:txBody>
      </p:sp>
      <p:pic>
        <p:nvPicPr>
          <p:cNvPr id="22" name="Picture 21" descr="A white text with blue text&#10;&#10;AI-generated content may be incorrect.">
            <a:extLst>
              <a:ext uri="{FF2B5EF4-FFF2-40B4-BE49-F238E27FC236}">
                <a16:creationId xmlns:a16="http://schemas.microsoft.com/office/drawing/2014/main" id="{83E79838-9FEF-1ACF-2683-581FE05F30BB}"/>
              </a:ext>
            </a:extLst>
          </p:cNvPr>
          <p:cNvPicPr>
            <a:picLocks noChangeAspect="1"/>
          </p:cNvPicPr>
          <p:nvPr/>
        </p:nvPicPr>
        <p:blipFill>
          <a:blip r:embed="rId3">
            <a:extLst>
              <a:ext uri="{28A0092B-C50C-407E-A947-70E740481C1C}">
                <a14:useLocalDpi xmlns:a14="http://schemas.microsoft.com/office/drawing/2010/main" val="0"/>
              </a:ext>
            </a:extLst>
          </a:blip>
          <a:srcRect l="-21022" t="-52199" r="-19291" b="-52199"/>
          <a:stretch/>
        </p:blipFill>
        <p:spPr>
          <a:xfrm>
            <a:off x="7360190" y="2171269"/>
            <a:ext cx="4544174" cy="2377440"/>
          </a:xfrm>
          <a:prstGeom prst="rect">
            <a:avLst/>
          </a:prstGeom>
          <a:solidFill>
            <a:srgbClr val="34495E"/>
          </a:solidFill>
        </p:spPr>
      </p:pic>
      <p:sp>
        <p:nvSpPr>
          <p:cNvPr id="24" name="Title 23">
            <a:extLst>
              <a:ext uri="{FF2B5EF4-FFF2-40B4-BE49-F238E27FC236}">
                <a16:creationId xmlns:a16="http://schemas.microsoft.com/office/drawing/2014/main" id="{FBC9D4D2-39D4-C010-9199-55BC94630854}"/>
              </a:ext>
            </a:extLst>
          </p:cNvPr>
          <p:cNvSpPr>
            <a:spLocks noGrp="1"/>
          </p:cNvSpPr>
          <p:nvPr>
            <p:ph type="title"/>
          </p:nvPr>
        </p:nvSpPr>
        <p:spPr>
          <a:xfrm>
            <a:off x="1283562" y="729154"/>
            <a:ext cx="4634159" cy="1030360"/>
          </a:xfrm>
        </p:spPr>
        <p:txBody>
          <a:bodyPr>
            <a:normAutofit fontScale="90000"/>
          </a:bodyPr>
          <a:lstStyle/>
          <a:p>
            <a:r>
              <a:rPr lang="en-US" sz="4400" dirty="0"/>
              <a:t>What is CARDS?</a:t>
            </a:r>
          </a:p>
        </p:txBody>
      </p:sp>
    </p:spTree>
    <p:extLst>
      <p:ext uri="{BB962C8B-B14F-4D97-AF65-F5344CB8AC3E}">
        <p14:creationId xmlns:p14="http://schemas.microsoft.com/office/powerpoint/2010/main" val="3345023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LAWYERS HOMEPAGE</a:t>
            </a:r>
          </a:p>
        </p:txBody>
      </p:sp>
      <p:sp>
        <p:nvSpPr>
          <p:cNvPr id="5" name="Text Placeholder 2">
            <a:extLst>
              <a:ext uri="{FF2B5EF4-FFF2-40B4-BE49-F238E27FC236}">
                <a16:creationId xmlns:a16="http://schemas.microsoft.com/office/drawing/2014/main" id="{7C9FFAE2-230F-2222-7A94-90A809D321D4}"/>
              </a:ext>
            </a:extLst>
          </p:cNvPr>
          <p:cNvSpPr txBox="1">
            <a:spLocks/>
          </p:cNvSpPr>
          <p:nvPr/>
        </p:nvSpPr>
        <p:spPr>
          <a:xfrm>
            <a:off x="1360891" y="1396134"/>
            <a:ext cx="5477069" cy="519848"/>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EXTERNAL USER TYPES IN THE CARDS APPLICATION</a:t>
            </a:r>
          </a:p>
        </p:txBody>
      </p:sp>
      <p:pic>
        <p:nvPicPr>
          <p:cNvPr id="4" name="Picture 3">
            <a:extLst>
              <a:ext uri="{FF2B5EF4-FFF2-40B4-BE49-F238E27FC236}">
                <a16:creationId xmlns:a16="http://schemas.microsoft.com/office/drawing/2014/main" id="{59746949-4301-FEDD-4592-4D7CB18880C2}"/>
              </a:ext>
            </a:extLst>
          </p:cNvPr>
          <p:cNvPicPr>
            <a:picLocks noChangeAspect="1"/>
          </p:cNvPicPr>
          <p:nvPr/>
        </p:nvPicPr>
        <p:blipFill>
          <a:blip r:embed="rId2"/>
          <a:stretch>
            <a:fillRect/>
          </a:stretch>
        </p:blipFill>
        <p:spPr>
          <a:xfrm>
            <a:off x="2907101" y="2196575"/>
            <a:ext cx="6832122" cy="4542056"/>
          </a:xfrm>
          <a:prstGeom prst="rect">
            <a:avLst/>
          </a:prstGeom>
        </p:spPr>
      </p:pic>
      <p:sp>
        <p:nvSpPr>
          <p:cNvPr id="6" name="Arrow: Right 5">
            <a:extLst>
              <a:ext uri="{FF2B5EF4-FFF2-40B4-BE49-F238E27FC236}">
                <a16:creationId xmlns:a16="http://schemas.microsoft.com/office/drawing/2014/main" id="{F6ACC55A-C6CD-F4A7-A206-1D807FC383AF}"/>
              </a:ext>
            </a:extLst>
          </p:cNvPr>
          <p:cNvSpPr/>
          <p:nvPr/>
        </p:nvSpPr>
        <p:spPr>
          <a:xfrm>
            <a:off x="3114133" y="4778797"/>
            <a:ext cx="761705" cy="68306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E0F931-4A0F-19DA-0CAB-54F8D08C504D}"/>
              </a:ext>
            </a:extLst>
          </p:cNvPr>
          <p:cNvSpPr txBox="1"/>
          <p:nvPr/>
        </p:nvSpPr>
        <p:spPr>
          <a:xfrm>
            <a:off x="6621173" y="4611207"/>
            <a:ext cx="2393431" cy="646331"/>
          </a:xfrm>
          <a:prstGeom prst="rect">
            <a:avLst/>
          </a:prstGeom>
          <a:solidFill>
            <a:srgbClr val="FFFF00"/>
          </a:solidFill>
        </p:spPr>
        <p:txBody>
          <a:bodyPr wrap="square" rtlCol="0">
            <a:spAutoFit/>
          </a:bodyPr>
          <a:lstStyle/>
          <a:p>
            <a:pPr algn="ctr"/>
            <a:r>
              <a:rPr lang="en-US" dirty="0"/>
              <a:t>Add Users and indicate Access Type</a:t>
            </a:r>
          </a:p>
        </p:txBody>
      </p:sp>
    </p:spTree>
    <p:extLst>
      <p:ext uri="{BB962C8B-B14F-4D97-AF65-F5344CB8AC3E}">
        <p14:creationId xmlns:p14="http://schemas.microsoft.com/office/powerpoint/2010/main" val="3538285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
            <a:extLst>
              <a:ext uri="{FF2B5EF4-FFF2-40B4-BE49-F238E27FC236}">
                <a16:creationId xmlns:a16="http://schemas.microsoft.com/office/drawing/2014/main" id="{87A123C8-EE80-C560-49FB-5B352BE208CB}"/>
              </a:ext>
            </a:extLst>
          </p:cNvPr>
          <p:cNvSpPr txBox="1">
            <a:spLocks/>
          </p:cNvSpPr>
          <p:nvPr/>
        </p:nvSpPr>
        <p:spPr>
          <a:xfrm>
            <a:off x="475861" y="2954071"/>
            <a:ext cx="10123714" cy="1229699"/>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200" dirty="0">
                <a:latin typeface="Aptos" panose="020B0004020202020204" pitchFamily="34" charset="0"/>
              </a:rPr>
              <a:t>ACCESSING CARDS FUNCTIONS BY ROLE</a:t>
            </a:r>
          </a:p>
        </p:txBody>
      </p:sp>
      <p:sp>
        <p:nvSpPr>
          <p:cNvPr id="4" name="Title 3">
            <a:extLst>
              <a:ext uri="{FF2B5EF4-FFF2-40B4-BE49-F238E27FC236}">
                <a16:creationId xmlns:a16="http://schemas.microsoft.com/office/drawing/2014/main" id="{C98E2F00-9B97-6776-999A-EE6C20545E54}"/>
              </a:ext>
            </a:extLst>
          </p:cNvPr>
          <p:cNvSpPr txBox="1">
            <a:spLocks/>
          </p:cNvSpPr>
          <p:nvPr/>
        </p:nvSpPr>
        <p:spPr>
          <a:xfrm>
            <a:off x="475861" y="415510"/>
            <a:ext cx="4450702" cy="2393004"/>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dirty="0">
                <a:latin typeface="Aptos" panose="020B0004020202020204" pitchFamily="34" charset="0"/>
              </a:rPr>
              <a:t>User Permissions and the Role of an Account Admin</a:t>
            </a:r>
          </a:p>
        </p:txBody>
      </p:sp>
    </p:spTree>
    <p:extLst>
      <p:ext uri="{BB962C8B-B14F-4D97-AF65-F5344CB8AC3E}">
        <p14:creationId xmlns:p14="http://schemas.microsoft.com/office/powerpoint/2010/main" val="2811833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USER PERMISSIONS</a:t>
            </a:r>
          </a:p>
        </p:txBody>
      </p:sp>
      <p:sp>
        <p:nvSpPr>
          <p:cNvPr id="3" name="Text Placeholder 1">
            <a:extLst>
              <a:ext uri="{FF2B5EF4-FFF2-40B4-BE49-F238E27FC236}">
                <a16:creationId xmlns:a16="http://schemas.microsoft.com/office/drawing/2014/main" id="{389BDF93-8183-C8FC-CAAF-B3518524344F}"/>
              </a:ext>
            </a:extLst>
          </p:cNvPr>
          <p:cNvSpPr txBox="1">
            <a:spLocks/>
          </p:cNvSpPr>
          <p:nvPr/>
        </p:nvSpPr>
        <p:spPr>
          <a:xfrm>
            <a:off x="1457147" y="2188289"/>
            <a:ext cx="10046150" cy="1842547"/>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Each Entity group will have a designated admin user who will be responsible for setting permissions for each user that is added to the group. Admins can only be set up by the internal WCS staff, which will be done when the Entity is added to the CARDS application. </a:t>
            </a:r>
          </a:p>
        </p:txBody>
      </p:sp>
      <p:sp>
        <p:nvSpPr>
          <p:cNvPr id="7" name="Text Placeholder 2">
            <a:extLst>
              <a:ext uri="{FF2B5EF4-FFF2-40B4-BE49-F238E27FC236}">
                <a16:creationId xmlns:a16="http://schemas.microsoft.com/office/drawing/2014/main" id="{EB43D41C-0EFB-2056-6FB2-CD3132D9A733}"/>
              </a:ext>
            </a:extLst>
          </p:cNvPr>
          <p:cNvSpPr txBox="1">
            <a:spLocks/>
          </p:cNvSpPr>
          <p:nvPr/>
        </p:nvSpPr>
        <p:spPr>
          <a:xfrm>
            <a:off x="1457147" y="1512495"/>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600" b="1" i="0" u="none" strike="noStrike" kern="1200" cap="none" spc="150" normalizeH="0" baseline="0" noProof="0" dirty="0">
                <a:ln>
                  <a:noFill/>
                </a:ln>
                <a:effectLst/>
                <a:uLnTx/>
                <a:uFillTx/>
                <a:latin typeface="Aptos" panose="020B0004020202020204" pitchFamily="34" charset="0"/>
                <a:ea typeface="+mn-ea"/>
                <a:cs typeface="+mn-cs"/>
              </a:rPr>
              <a:t>ACCOUNT ADMINS FOR ENTITY GROUPS</a:t>
            </a:r>
          </a:p>
        </p:txBody>
      </p:sp>
      <p:pic>
        <p:nvPicPr>
          <p:cNvPr id="5" name="Picture 4">
            <a:extLst>
              <a:ext uri="{FF2B5EF4-FFF2-40B4-BE49-F238E27FC236}">
                <a16:creationId xmlns:a16="http://schemas.microsoft.com/office/drawing/2014/main" id="{030F7B8F-1BBE-FE92-383F-96A4F596FFB3}"/>
              </a:ext>
            </a:extLst>
          </p:cNvPr>
          <p:cNvPicPr>
            <a:picLocks noChangeAspect="1"/>
          </p:cNvPicPr>
          <p:nvPr/>
        </p:nvPicPr>
        <p:blipFill>
          <a:blip r:embed="rId2"/>
          <a:stretch>
            <a:fillRect/>
          </a:stretch>
        </p:blipFill>
        <p:spPr>
          <a:xfrm>
            <a:off x="4888668" y="3537616"/>
            <a:ext cx="6548195" cy="3121975"/>
          </a:xfrm>
          <a:prstGeom prst="rect">
            <a:avLst/>
          </a:prstGeom>
        </p:spPr>
      </p:pic>
    </p:spTree>
    <p:extLst>
      <p:ext uri="{BB962C8B-B14F-4D97-AF65-F5344CB8AC3E}">
        <p14:creationId xmlns:p14="http://schemas.microsoft.com/office/powerpoint/2010/main" val="2351739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USER PERMISSIONS</a:t>
            </a:r>
          </a:p>
        </p:txBody>
      </p:sp>
      <p:sp>
        <p:nvSpPr>
          <p:cNvPr id="7" name="Text Placeholder 2">
            <a:extLst>
              <a:ext uri="{FF2B5EF4-FFF2-40B4-BE49-F238E27FC236}">
                <a16:creationId xmlns:a16="http://schemas.microsoft.com/office/drawing/2014/main" id="{EB43D41C-0EFB-2056-6FB2-CD3132D9A733}"/>
              </a:ext>
            </a:extLst>
          </p:cNvPr>
          <p:cNvSpPr txBox="1">
            <a:spLocks/>
          </p:cNvSpPr>
          <p:nvPr/>
        </p:nvSpPr>
        <p:spPr>
          <a:xfrm>
            <a:off x="1457147" y="1512495"/>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600" b="1" i="0" u="none" strike="noStrike" kern="1200" cap="none" spc="150" normalizeH="0" baseline="0" noProof="0" dirty="0">
                <a:ln>
                  <a:noFill/>
                </a:ln>
                <a:effectLst/>
                <a:uLnTx/>
                <a:uFillTx/>
                <a:latin typeface="Aptos" panose="020B0004020202020204" pitchFamily="34" charset="0"/>
                <a:ea typeface="+mn-ea"/>
                <a:cs typeface="+mn-cs"/>
              </a:rPr>
              <a:t>ACCOUNT ADMINS FOR ENTITY GROUPS</a:t>
            </a:r>
          </a:p>
        </p:txBody>
      </p:sp>
      <p:sp>
        <p:nvSpPr>
          <p:cNvPr id="6" name="Text Placeholder 1">
            <a:extLst>
              <a:ext uri="{FF2B5EF4-FFF2-40B4-BE49-F238E27FC236}">
                <a16:creationId xmlns:a16="http://schemas.microsoft.com/office/drawing/2014/main" id="{34DAB5ED-A45A-1C0A-0342-F5E8D2D42DDE}"/>
              </a:ext>
            </a:extLst>
          </p:cNvPr>
          <p:cNvSpPr txBox="1">
            <a:spLocks/>
          </p:cNvSpPr>
          <p:nvPr/>
        </p:nvSpPr>
        <p:spPr>
          <a:xfrm>
            <a:off x="1533331" y="2121792"/>
            <a:ext cx="10269894" cy="2614416"/>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Setting user permissions allows account admin to control what CARDS functions individual accounts can access based on their role. Permissions can be set or updated from the User Access accessible through the Forms and Tools menu on the homepage.</a:t>
            </a:r>
          </a:p>
        </p:txBody>
      </p:sp>
      <p:sp>
        <p:nvSpPr>
          <p:cNvPr id="8" name="Arrow: Right 7">
            <a:extLst>
              <a:ext uri="{FF2B5EF4-FFF2-40B4-BE49-F238E27FC236}">
                <a16:creationId xmlns:a16="http://schemas.microsoft.com/office/drawing/2014/main" id="{FFCC462B-71F6-E86F-5D3E-3248117ED229}"/>
              </a:ext>
            </a:extLst>
          </p:cNvPr>
          <p:cNvSpPr/>
          <p:nvPr/>
        </p:nvSpPr>
        <p:spPr>
          <a:xfrm>
            <a:off x="6194559" y="5345505"/>
            <a:ext cx="1085462" cy="107363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CCB6C5-A004-79C8-1EA3-E228398046CB}"/>
              </a:ext>
            </a:extLst>
          </p:cNvPr>
          <p:cNvPicPr>
            <a:picLocks noChangeAspect="1"/>
          </p:cNvPicPr>
          <p:nvPr/>
        </p:nvPicPr>
        <p:blipFill>
          <a:blip r:embed="rId2"/>
          <a:stretch>
            <a:fillRect/>
          </a:stretch>
        </p:blipFill>
        <p:spPr>
          <a:xfrm>
            <a:off x="7349750" y="3429000"/>
            <a:ext cx="2788332" cy="3230924"/>
          </a:xfrm>
          <a:prstGeom prst="rect">
            <a:avLst/>
          </a:prstGeom>
        </p:spPr>
      </p:pic>
      <p:sp>
        <p:nvSpPr>
          <p:cNvPr id="9" name="TextBox 8">
            <a:extLst>
              <a:ext uri="{FF2B5EF4-FFF2-40B4-BE49-F238E27FC236}">
                <a16:creationId xmlns:a16="http://schemas.microsoft.com/office/drawing/2014/main" id="{54D49782-90AF-4491-2D5F-E98DFE38DA88}"/>
              </a:ext>
            </a:extLst>
          </p:cNvPr>
          <p:cNvSpPr txBox="1"/>
          <p:nvPr/>
        </p:nvSpPr>
        <p:spPr>
          <a:xfrm>
            <a:off x="1630392" y="5615824"/>
            <a:ext cx="3942272" cy="1077218"/>
          </a:xfrm>
          <a:prstGeom prst="rect">
            <a:avLst/>
          </a:prstGeom>
          <a:noFill/>
        </p:spPr>
        <p:txBody>
          <a:bodyPr wrap="square" rtlCol="0">
            <a:spAutoFit/>
          </a:bodyPr>
          <a:lstStyle/>
          <a:p>
            <a:r>
              <a:rPr lang="en-US" sz="2800" dirty="0"/>
              <a:t>*</a:t>
            </a:r>
            <a:r>
              <a:rPr lang="en-US" dirty="0"/>
              <a:t>D-37 training is covered under a separate training module from Insurer Compliance Unit</a:t>
            </a:r>
          </a:p>
        </p:txBody>
      </p:sp>
      <p:sp>
        <p:nvSpPr>
          <p:cNvPr id="10" name="TextBox 9">
            <a:extLst>
              <a:ext uri="{FF2B5EF4-FFF2-40B4-BE49-F238E27FC236}">
                <a16:creationId xmlns:a16="http://schemas.microsoft.com/office/drawing/2014/main" id="{06654CBB-D834-D150-2D7C-2475312BBE4E}"/>
              </a:ext>
            </a:extLst>
          </p:cNvPr>
          <p:cNvSpPr txBox="1"/>
          <p:nvPr/>
        </p:nvSpPr>
        <p:spPr>
          <a:xfrm>
            <a:off x="8858892" y="4690519"/>
            <a:ext cx="397866" cy="707886"/>
          </a:xfrm>
          <a:prstGeom prst="rect">
            <a:avLst/>
          </a:prstGeom>
          <a:noFill/>
        </p:spPr>
        <p:txBody>
          <a:bodyPr wrap="none" rtlCol="0">
            <a:spAutoFit/>
          </a:bodyPr>
          <a:lstStyle/>
          <a:p>
            <a:r>
              <a:rPr lang="en-US" sz="4000" dirty="0"/>
              <a:t>*</a:t>
            </a:r>
          </a:p>
        </p:txBody>
      </p:sp>
    </p:spTree>
    <p:extLst>
      <p:ext uri="{BB962C8B-B14F-4D97-AF65-F5344CB8AC3E}">
        <p14:creationId xmlns:p14="http://schemas.microsoft.com/office/powerpoint/2010/main" val="2840857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79624B-B4E9-A051-0265-4F8D317E924D}"/>
              </a:ext>
            </a:extLst>
          </p:cNvPr>
          <p:cNvPicPr>
            <a:picLocks noChangeAspect="1"/>
          </p:cNvPicPr>
          <p:nvPr/>
        </p:nvPicPr>
        <p:blipFill>
          <a:blip r:embed="rId2"/>
          <a:stretch>
            <a:fillRect/>
          </a:stretch>
        </p:blipFill>
        <p:spPr>
          <a:xfrm>
            <a:off x="1906437" y="2159668"/>
            <a:ext cx="10035713" cy="4603441"/>
          </a:xfrm>
          <a:prstGeom prst="rect">
            <a:avLst/>
          </a:prstGeom>
        </p:spPr>
      </p:pic>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USER PERMISSIONS</a:t>
            </a:r>
          </a:p>
        </p:txBody>
      </p:sp>
      <p:sp>
        <p:nvSpPr>
          <p:cNvPr id="7" name="Text Placeholder 2">
            <a:extLst>
              <a:ext uri="{FF2B5EF4-FFF2-40B4-BE49-F238E27FC236}">
                <a16:creationId xmlns:a16="http://schemas.microsoft.com/office/drawing/2014/main" id="{EB43D41C-0EFB-2056-6FB2-CD3132D9A733}"/>
              </a:ext>
            </a:extLst>
          </p:cNvPr>
          <p:cNvSpPr txBox="1">
            <a:spLocks/>
          </p:cNvSpPr>
          <p:nvPr/>
        </p:nvSpPr>
        <p:spPr>
          <a:xfrm>
            <a:off x="1457147" y="1512495"/>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600" b="1" i="0" u="none" strike="noStrike" kern="1200" cap="none" spc="150" normalizeH="0" baseline="0" noProof="0" dirty="0">
                <a:ln>
                  <a:noFill/>
                </a:ln>
                <a:effectLst/>
                <a:uLnTx/>
                <a:uFillTx/>
                <a:latin typeface="Aptos" panose="020B0004020202020204" pitchFamily="34" charset="0"/>
                <a:ea typeface="+mn-ea"/>
                <a:cs typeface="+mn-cs"/>
              </a:rPr>
              <a:t>ACCOUNT ADMINS FOR ENTITY GROUPS</a:t>
            </a:r>
          </a:p>
        </p:txBody>
      </p:sp>
      <p:sp>
        <p:nvSpPr>
          <p:cNvPr id="11" name="Oval 10">
            <a:extLst>
              <a:ext uri="{FF2B5EF4-FFF2-40B4-BE49-F238E27FC236}">
                <a16:creationId xmlns:a16="http://schemas.microsoft.com/office/drawing/2014/main" id="{C14C1627-2839-D9CB-9F55-EB74ADDCB993}"/>
              </a:ext>
            </a:extLst>
          </p:cNvPr>
          <p:cNvSpPr/>
          <p:nvPr/>
        </p:nvSpPr>
        <p:spPr>
          <a:xfrm>
            <a:off x="4746055" y="4143493"/>
            <a:ext cx="1068149" cy="41125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43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0679DC-63D3-3CBF-C010-EEF2696327D0}"/>
              </a:ext>
            </a:extLst>
          </p:cNvPr>
          <p:cNvSpPr>
            <a:spLocks noGrp="1"/>
          </p:cNvSpPr>
          <p:nvPr>
            <p:ph type="ftr" sz="quarter" idx="11"/>
          </p:nvPr>
        </p:nvSpPr>
        <p:spPr>
          <a:xfrm>
            <a:off x="1549880" y="1081752"/>
            <a:ext cx="9092240" cy="1687327"/>
          </a:xfrm>
        </p:spPr>
        <p:txBody>
          <a:bodyPr/>
          <a:lstStyle/>
          <a:p>
            <a:r>
              <a:rPr lang="en-US" sz="6600" dirty="0"/>
              <a:t>KNOWLEDGE CHECK</a:t>
            </a:r>
          </a:p>
        </p:txBody>
      </p:sp>
      <p:pic>
        <p:nvPicPr>
          <p:cNvPr id="4" name="Picture 3" descr="300 pixel state seal">
            <a:extLst>
              <a:ext uri="{FF2B5EF4-FFF2-40B4-BE49-F238E27FC236}">
                <a16:creationId xmlns:a16="http://schemas.microsoft.com/office/drawing/2014/main" id="{883ACB99-BC0C-54AF-6D3E-A6A22550F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648" y="2769079"/>
            <a:ext cx="2761274" cy="276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71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8E2F00-9B97-6776-999A-EE6C20545E54}"/>
              </a:ext>
            </a:extLst>
          </p:cNvPr>
          <p:cNvSpPr txBox="1">
            <a:spLocks/>
          </p:cNvSpPr>
          <p:nvPr/>
        </p:nvSpPr>
        <p:spPr>
          <a:xfrm>
            <a:off x="475861" y="415510"/>
            <a:ext cx="4450702" cy="2393004"/>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Aptos" panose="020B0004020202020204" pitchFamily="34" charset="0"/>
              </a:rPr>
              <a:t>CARDS NAVIGATION</a:t>
            </a:r>
          </a:p>
        </p:txBody>
      </p:sp>
      <p:sp>
        <p:nvSpPr>
          <p:cNvPr id="3" name="Text Placeholder 2">
            <a:extLst>
              <a:ext uri="{FF2B5EF4-FFF2-40B4-BE49-F238E27FC236}">
                <a16:creationId xmlns:a16="http://schemas.microsoft.com/office/drawing/2014/main" id="{A6203EBD-A98A-E834-37E4-2117235579AB}"/>
              </a:ext>
            </a:extLst>
          </p:cNvPr>
          <p:cNvSpPr txBox="1">
            <a:spLocks/>
          </p:cNvSpPr>
          <p:nvPr/>
        </p:nvSpPr>
        <p:spPr>
          <a:xfrm>
            <a:off x="475861" y="1522832"/>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latin typeface="Aptos" panose="020B0004020202020204" pitchFamily="34" charset="0"/>
              </a:rPr>
              <a:t>GENERAL NAVIGATION IN THE CARDS APPLICATION</a:t>
            </a:r>
          </a:p>
        </p:txBody>
      </p:sp>
    </p:spTree>
    <p:extLst>
      <p:ext uri="{BB962C8B-B14F-4D97-AF65-F5344CB8AC3E}">
        <p14:creationId xmlns:p14="http://schemas.microsoft.com/office/powerpoint/2010/main" val="1664995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FILING HISTORY TAB</a:t>
            </a:r>
          </a:p>
        </p:txBody>
      </p:sp>
      <p:pic>
        <p:nvPicPr>
          <p:cNvPr id="4" name="Picture 3">
            <a:extLst>
              <a:ext uri="{FF2B5EF4-FFF2-40B4-BE49-F238E27FC236}">
                <a16:creationId xmlns:a16="http://schemas.microsoft.com/office/drawing/2014/main" id="{A00EF0F3-BF95-F046-54CE-68D82D9E7518}"/>
              </a:ext>
            </a:extLst>
          </p:cNvPr>
          <p:cNvPicPr>
            <a:picLocks noChangeAspect="1"/>
          </p:cNvPicPr>
          <p:nvPr/>
        </p:nvPicPr>
        <p:blipFill>
          <a:blip r:embed="rId2"/>
          <a:stretch>
            <a:fillRect/>
          </a:stretch>
        </p:blipFill>
        <p:spPr>
          <a:xfrm>
            <a:off x="2034864" y="2117968"/>
            <a:ext cx="8820172" cy="4457102"/>
          </a:xfrm>
          <a:prstGeom prst="rect">
            <a:avLst/>
          </a:prstGeom>
        </p:spPr>
      </p:pic>
      <p:sp>
        <p:nvSpPr>
          <p:cNvPr id="5" name="Arrow: Right 4">
            <a:extLst>
              <a:ext uri="{FF2B5EF4-FFF2-40B4-BE49-F238E27FC236}">
                <a16:creationId xmlns:a16="http://schemas.microsoft.com/office/drawing/2014/main" id="{3780C022-CDF2-E07C-9730-FF20F9DFF8C6}"/>
              </a:ext>
            </a:extLst>
          </p:cNvPr>
          <p:cNvSpPr/>
          <p:nvPr/>
        </p:nvSpPr>
        <p:spPr>
          <a:xfrm rot="2325181">
            <a:off x="1443821" y="3385280"/>
            <a:ext cx="896474" cy="65669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87467D0-D5DA-3E03-E0DB-930EAF8C3D61}"/>
              </a:ext>
            </a:extLst>
          </p:cNvPr>
          <p:cNvSpPr/>
          <p:nvPr/>
        </p:nvSpPr>
        <p:spPr>
          <a:xfrm>
            <a:off x="2958860" y="4583165"/>
            <a:ext cx="453651" cy="29319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789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D-35 WEBFORM</a:t>
            </a:r>
          </a:p>
        </p:txBody>
      </p:sp>
      <p:pic>
        <p:nvPicPr>
          <p:cNvPr id="7" name="Picture 6">
            <a:extLst>
              <a:ext uri="{FF2B5EF4-FFF2-40B4-BE49-F238E27FC236}">
                <a16:creationId xmlns:a16="http://schemas.microsoft.com/office/drawing/2014/main" id="{B1FA2C89-514B-01CA-3938-A7766C765E58}"/>
              </a:ext>
            </a:extLst>
          </p:cNvPr>
          <p:cNvPicPr>
            <a:picLocks noChangeAspect="1"/>
          </p:cNvPicPr>
          <p:nvPr/>
        </p:nvPicPr>
        <p:blipFill>
          <a:blip r:embed="rId2"/>
          <a:stretch>
            <a:fillRect/>
          </a:stretch>
        </p:blipFill>
        <p:spPr>
          <a:xfrm>
            <a:off x="1975449" y="2037864"/>
            <a:ext cx="9515384" cy="4535464"/>
          </a:xfrm>
          <a:prstGeom prst="rect">
            <a:avLst/>
          </a:prstGeom>
        </p:spPr>
      </p:pic>
    </p:spTree>
    <p:extLst>
      <p:ext uri="{BB962C8B-B14F-4D97-AF65-F5344CB8AC3E}">
        <p14:creationId xmlns:p14="http://schemas.microsoft.com/office/powerpoint/2010/main" val="1454724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PPD RATING REQUEST TAB</a:t>
            </a:r>
          </a:p>
        </p:txBody>
      </p:sp>
      <p:pic>
        <p:nvPicPr>
          <p:cNvPr id="8" name="Picture 7">
            <a:extLst>
              <a:ext uri="{FF2B5EF4-FFF2-40B4-BE49-F238E27FC236}">
                <a16:creationId xmlns:a16="http://schemas.microsoft.com/office/drawing/2014/main" id="{571068F6-AC5E-0F01-B1B6-71711DAF7F83}"/>
              </a:ext>
            </a:extLst>
          </p:cNvPr>
          <p:cNvPicPr>
            <a:picLocks noChangeAspect="1"/>
          </p:cNvPicPr>
          <p:nvPr/>
        </p:nvPicPr>
        <p:blipFill>
          <a:blip r:embed="rId2"/>
          <a:stretch>
            <a:fillRect/>
          </a:stretch>
        </p:blipFill>
        <p:spPr>
          <a:xfrm>
            <a:off x="2137002" y="2148432"/>
            <a:ext cx="9094589" cy="4540026"/>
          </a:xfrm>
          <a:prstGeom prst="rect">
            <a:avLst/>
          </a:prstGeom>
        </p:spPr>
      </p:pic>
      <p:sp>
        <p:nvSpPr>
          <p:cNvPr id="9" name="Arrow: Right 8">
            <a:extLst>
              <a:ext uri="{FF2B5EF4-FFF2-40B4-BE49-F238E27FC236}">
                <a16:creationId xmlns:a16="http://schemas.microsoft.com/office/drawing/2014/main" id="{30AED362-7165-A75C-4708-AA8AA389A52F}"/>
              </a:ext>
            </a:extLst>
          </p:cNvPr>
          <p:cNvSpPr/>
          <p:nvPr/>
        </p:nvSpPr>
        <p:spPr>
          <a:xfrm rot="8016344">
            <a:off x="3816176" y="3440708"/>
            <a:ext cx="896474" cy="65669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8F862845-F366-87A5-C126-1CD743AA527E}"/>
              </a:ext>
            </a:extLst>
          </p:cNvPr>
          <p:cNvSpPr/>
          <p:nvPr/>
        </p:nvSpPr>
        <p:spPr>
          <a:xfrm>
            <a:off x="10054998" y="5300538"/>
            <a:ext cx="453651" cy="29319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04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BAA1614-484D-75B6-3515-D87C8D1F8DC0}"/>
              </a:ext>
            </a:extLst>
          </p:cNvPr>
          <p:cNvSpPr txBox="1">
            <a:spLocks/>
          </p:cNvSpPr>
          <p:nvPr/>
        </p:nvSpPr>
        <p:spPr>
          <a:xfrm>
            <a:off x="4364667" y="-13435"/>
            <a:ext cx="5478631" cy="1030360"/>
          </a:xfrm>
          <a:prstGeom prst="rect">
            <a:avLst/>
          </a:prstGeom>
        </p:spPr>
        <p:txBody>
          <a:bodyPr vert="horz" lIns="109728" tIns="109728" rIns="109728" bIns="91440" rtlCol="0" anchor="b">
            <a:normAutofit/>
          </a:bodyPr>
          <a:lstStyle>
            <a:lvl1pPr algn="l" defTabSz="914400" rtl="0" eaLnBrk="1" latinLnBrk="0" hangingPunct="1">
              <a:lnSpc>
                <a:spcPct val="10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4800" dirty="0">
                <a:solidFill>
                  <a:schemeClr val="bg1"/>
                </a:solidFill>
              </a:rPr>
              <a:t>Overview</a:t>
            </a:r>
          </a:p>
        </p:txBody>
      </p:sp>
      <p:sp>
        <p:nvSpPr>
          <p:cNvPr id="3" name="Text Placeholder 3">
            <a:extLst>
              <a:ext uri="{FF2B5EF4-FFF2-40B4-BE49-F238E27FC236}">
                <a16:creationId xmlns:a16="http://schemas.microsoft.com/office/drawing/2014/main" id="{F6FCBF99-8C54-53A7-9407-2ED95C896E84}"/>
              </a:ext>
            </a:extLst>
          </p:cNvPr>
          <p:cNvSpPr txBox="1">
            <a:spLocks/>
          </p:cNvSpPr>
          <p:nvPr/>
        </p:nvSpPr>
        <p:spPr>
          <a:xfrm>
            <a:off x="4360781" y="1363861"/>
            <a:ext cx="2743201" cy="308671"/>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2800" dirty="0"/>
              <a:t>Objectives</a:t>
            </a:r>
          </a:p>
        </p:txBody>
      </p:sp>
      <p:pic>
        <p:nvPicPr>
          <p:cNvPr id="4" name="Picture 3" descr="300 pixel state seal">
            <a:extLst>
              <a:ext uri="{FF2B5EF4-FFF2-40B4-BE49-F238E27FC236}">
                <a16:creationId xmlns:a16="http://schemas.microsoft.com/office/drawing/2014/main" id="{F17E3E55-A45A-6D16-8B92-7D54D785A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36" y="2075367"/>
            <a:ext cx="3135825" cy="3135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CA6801A6-EAD8-E1B9-D98F-58EBB16AFC76}"/>
              </a:ext>
            </a:extLst>
          </p:cNvPr>
          <p:cNvSpPr txBox="1">
            <a:spLocks/>
          </p:cNvSpPr>
          <p:nvPr/>
        </p:nvSpPr>
        <p:spPr>
          <a:xfrm>
            <a:off x="5046593" y="2075367"/>
            <a:ext cx="6685471" cy="3555075"/>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t>At the completion of this course, training participants will be able to register an account, have a general understanding of how to navigate through the application, and learn how to submit an Online Complaint through the CARDS application. Also training participants will be able to submit the D-35 webform and understand the Permanent Partial Disability (PPD) Rating Request process.</a:t>
            </a:r>
          </a:p>
        </p:txBody>
      </p:sp>
    </p:spTree>
    <p:extLst>
      <p:ext uri="{BB962C8B-B14F-4D97-AF65-F5344CB8AC3E}">
        <p14:creationId xmlns:p14="http://schemas.microsoft.com/office/powerpoint/2010/main" val="2779792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D-35 WEBFORM</a:t>
            </a:r>
          </a:p>
        </p:txBody>
      </p:sp>
      <p:pic>
        <p:nvPicPr>
          <p:cNvPr id="7" name="Picture 6">
            <a:extLst>
              <a:ext uri="{FF2B5EF4-FFF2-40B4-BE49-F238E27FC236}">
                <a16:creationId xmlns:a16="http://schemas.microsoft.com/office/drawing/2014/main" id="{B1FA2C89-514B-01CA-3938-A7766C765E58}"/>
              </a:ext>
            </a:extLst>
          </p:cNvPr>
          <p:cNvPicPr>
            <a:picLocks noChangeAspect="1"/>
          </p:cNvPicPr>
          <p:nvPr/>
        </p:nvPicPr>
        <p:blipFill>
          <a:blip r:embed="rId2"/>
          <a:stretch>
            <a:fillRect/>
          </a:stretch>
        </p:blipFill>
        <p:spPr>
          <a:xfrm>
            <a:off x="1975449" y="2037864"/>
            <a:ext cx="9515384" cy="4535464"/>
          </a:xfrm>
          <a:prstGeom prst="rect">
            <a:avLst/>
          </a:prstGeom>
        </p:spPr>
      </p:pic>
    </p:spTree>
    <p:extLst>
      <p:ext uri="{BB962C8B-B14F-4D97-AF65-F5344CB8AC3E}">
        <p14:creationId xmlns:p14="http://schemas.microsoft.com/office/powerpoint/2010/main" val="2422821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A9A16B-86A9-61B7-AF8E-1A451E7A3042}"/>
              </a:ext>
            </a:extLst>
          </p:cNvPr>
          <p:cNvPicPr>
            <a:picLocks noChangeAspect="1"/>
          </p:cNvPicPr>
          <p:nvPr/>
        </p:nvPicPr>
        <p:blipFill>
          <a:blip r:embed="rId2"/>
          <a:stretch>
            <a:fillRect/>
          </a:stretch>
        </p:blipFill>
        <p:spPr>
          <a:xfrm>
            <a:off x="1807788" y="2113421"/>
            <a:ext cx="9372538" cy="4468534"/>
          </a:xfrm>
          <a:prstGeom prst="rect">
            <a:avLst/>
          </a:prstGeom>
        </p:spPr>
      </p:pic>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FILING AN ONLINE COMPLAINT</a:t>
            </a:r>
          </a:p>
        </p:txBody>
      </p:sp>
      <p:sp>
        <p:nvSpPr>
          <p:cNvPr id="7" name="Arrow: Right 6">
            <a:extLst>
              <a:ext uri="{FF2B5EF4-FFF2-40B4-BE49-F238E27FC236}">
                <a16:creationId xmlns:a16="http://schemas.microsoft.com/office/drawing/2014/main" id="{7C8794BE-1502-2B31-9E0E-16F4ED63606B}"/>
              </a:ext>
            </a:extLst>
          </p:cNvPr>
          <p:cNvSpPr/>
          <p:nvPr/>
        </p:nvSpPr>
        <p:spPr>
          <a:xfrm>
            <a:off x="8022918" y="5178725"/>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118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GENERAL NAVIGATION IN THE CARDS APPLICATION</a:t>
            </a:r>
          </a:p>
        </p:txBody>
      </p:sp>
      <p:pic>
        <p:nvPicPr>
          <p:cNvPr id="6" name="Picture 5">
            <a:extLst>
              <a:ext uri="{FF2B5EF4-FFF2-40B4-BE49-F238E27FC236}">
                <a16:creationId xmlns:a16="http://schemas.microsoft.com/office/drawing/2014/main" id="{D476ED7C-5555-8B67-7316-7B68AD253252}"/>
              </a:ext>
            </a:extLst>
          </p:cNvPr>
          <p:cNvPicPr>
            <a:picLocks noChangeAspect="1"/>
          </p:cNvPicPr>
          <p:nvPr/>
        </p:nvPicPr>
        <p:blipFill>
          <a:blip r:embed="rId2"/>
          <a:stretch>
            <a:fillRect/>
          </a:stretch>
        </p:blipFill>
        <p:spPr>
          <a:xfrm>
            <a:off x="1605598" y="2033377"/>
            <a:ext cx="10311380" cy="4591358"/>
          </a:xfrm>
          <a:prstGeom prst="rect">
            <a:avLst/>
          </a:prstGeom>
        </p:spPr>
      </p:pic>
      <p:sp>
        <p:nvSpPr>
          <p:cNvPr id="7" name="Arrow: Right 6">
            <a:extLst>
              <a:ext uri="{FF2B5EF4-FFF2-40B4-BE49-F238E27FC236}">
                <a16:creationId xmlns:a16="http://schemas.microsoft.com/office/drawing/2014/main" id="{7C8794BE-1502-2B31-9E0E-16F4ED63606B}"/>
              </a:ext>
            </a:extLst>
          </p:cNvPr>
          <p:cNvSpPr/>
          <p:nvPr/>
        </p:nvSpPr>
        <p:spPr>
          <a:xfrm rot="10800000">
            <a:off x="2692257" y="3843907"/>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02250E5-EB7B-DD75-2973-8083D70F40C4}"/>
              </a:ext>
            </a:extLst>
          </p:cNvPr>
          <p:cNvSpPr/>
          <p:nvPr/>
        </p:nvSpPr>
        <p:spPr>
          <a:xfrm rot="10800000">
            <a:off x="2692257" y="4359086"/>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0BDE0ED-8330-C8A6-5515-FB62B6B0F923}"/>
              </a:ext>
            </a:extLst>
          </p:cNvPr>
          <p:cNvSpPr/>
          <p:nvPr/>
        </p:nvSpPr>
        <p:spPr>
          <a:xfrm rot="10800000">
            <a:off x="5325800" y="4359574"/>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9B01723-24FA-EEA0-26D6-6AFB3C1AFEEA}"/>
              </a:ext>
            </a:extLst>
          </p:cNvPr>
          <p:cNvSpPr txBox="1"/>
          <p:nvPr/>
        </p:nvSpPr>
        <p:spPr>
          <a:xfrm>
            <a:off x="7185900" y="3235153"/>
            <a:ext cx="4285441" cy="1754326"/>
          </a:xfrm>
          <a:prstGeom prst="rect">
            <a:avLst/>
          </a:prstGeom>
          <a:solidFill>
            <a:srgbClr val="FFFF00"/>
          </a:solidFill>
        </p:spPr>
        <p:txBody>
          <a:bodyPr wrap="square" rtlCol="0">
            <a:spAutoFit/>
          </a:bodyPr>
          <a:lstStyle/>
          <a:p>
            <a:r>
              <a:rPr lang="en-US" dirty="0"/>
              <a:t>Note: Put information on these prompts if you know the required data. If not, put bogus information so that the “Continue without a Claim” will be an option. Hit Search then click on “Continue without a Claim”.</a:t>
            </a:r>
          </a:p>
        </p:txBody>
      </p:sp>
      <p:sp>
        <p:nvSpPr>
          <p:cNvPr id="4" name="Oval 3">
            <a:extLst>
              <a:ext uri="{FF2B5EF4-FFF2-40B4-BE49-F238E27FC236}">
                <a16:creationId xmlns:a16="http://schemas.microsoft.com/office/drawing/2014/main" id="{FB754394-1E25-87C4-D414-398789518D87}"/>
              </a:ext>
            </a:extLst>
          </p:cNvPr>
          <p:cNvSpPr/>
          <p:nvPr/>
        </p:nvSpPr>
        <p:spPr>
          <a:xfrm>
            <a:off x="9111021" y="5071765"/>
            <a:ext cx="1922164" cy="41125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867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GENERAL NAVIGATION IN THE CARDS APPLICATION</a:t>
            </a:r>
          </a:p>
        </p:txBody>
      </p:sp>
      <p:pic>
        <p:nvPicPr>
          <p:cNvPr id="5" name="Picture 4">
            <a:extLst>
              <a:ext uri="{FF2B5EF4-FFF2-40B4-BE49-F238E27FC236}">
                <a16:creationId xmlns:a16="http://schemas.microsoft.com/office/drawing/2014/main" id="{B7B767CE-7388-9527-01A8-CD4AEC807F3B}"/>
              </a:ext>
            </a:extLst>
          </p:cNvPr>
          <p:cNvPicPr>
            <a:picLocks noChangeAspect="1"/>
          </p:cNvPicPr>
          <p:nvPr/>
        </p:nvPicPr>
        <p:blipFill>
          <a:blip r:embed="rId2"/>
          <a:stretch>
            <a:fillRect/>
          </a:stretch>
        </p:blipFill>
        <p:spPr>
          <a:xfrm>
            <a:off x="2114437" y="2230017"/>
            <a:ext cx="9310843" cy="4394718"/>
          </a:xfrm>
          <a:prstGeom prst="rect">
            <a:avLst/>
          </a:prstGeom>
        </p:spPr>
      </p:pic>
      <p:sp>
        <p:nvSpPr>
          <p:cNvPr id="8" name="Arrow: Right 7">
            <a:extLst>
              <a:ext uri="{FF2B5EF4-FFF2-40B4-BE49-F238E27FC236}">
                <a16:creationId xmlns:a16="http://schemas.microsoft.com/office/drawing/2014/main" id="{C2352A10-CFBD-CD6A-0D3F-6433DAA6E5B1}"/>
              </a:ext>
            </a:extLst>
          </p:cNvPr>
          <p:cNvSpPr/>
          <p:nvPr/>
        </p:nvSpPr>
        <p:spPr>
          <a:xfrm rot="9392776">
            <a:off x="10289686" y="5815149"/>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147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GENERAL NAVIGATION IN THE CARDS APPLICATION</a:t>
            </a:r>
          </a:p>
        </p:txBody>
      </p:sp>
      <p:pic>
        <p:nvPicPr>
          <p:cNvPr id="6" name="Picture 5">
            <a:extLst>
              <a:ext uri="{FF2B5EF4-FFF2-40B4-BE49-F238E27FC236}">
                <a16:creationId xmlns:a16="http://schemas.microsoft.com/office/drawing/2014/main" id="{445EC4CD-E992-21DB-9A68-5D00677EF844}"/>
              </a:ext>
            </a:extLst>
          </p:cNvPr>
          <p:cNvPicPr>
            <a:picLocks noChangeAspect="1"/>
          </p:cNvPicPr>
          <p:nvPr/>
        </p:nvPicPr>
        <p:blipFill>
          <a:blip r:embed="rId2"/>
          <a:stretch>
            <a:fillRect/>
          </a:stretch>
        </p:blipFill>
        <p:spPr>
          <a:xfrm>
            <a:off x="1890580" y="2094712"/>
            <a:ext cx="9117630" cy="4539353"/>
          </a:xfrm>
          <a:prstGeom prst="rect">
            <a:avLst/>
          </a:prstGeom>
        </p:spPr>
      </p:pic>
      <p:sp>
        <p:nvSpPr>
          <p:cNvPr id="4" name="TextBox 3">
            <a:extLst>
              <a:ext uri="{FF2B5EF4-FFF2-40B4-BE49-F238E27FC236}">
                <a16:creationId xmlns:a16="http://schemas.microsoft.com/office/drawing/2014/main" id="{00042B35-E774-FD63-F3F1-61181A285CD7}"/>
              </a:ext>
            </a:extLst>
          </p:cNvPr>
          <p:cNvSpPr txBox="1"/>
          <p:nvPr/>
        </p:nvSpPr>
        <p:spPr>
          <a:xfrm>
            <a:off x="6449395" y="4735901"/>
            <a:ext cx="2498954" cy="369332"/>
          </a:xfrm>
          <a:prstGeom prst="rect">
            <a:avLst/>
          </a:prstGeom>
          <a:solidFill>
            <a:srgbClr val="FFFF00"/>
          </a:solidFill>
        </p:spPr>
        <p:txBody>
          <a:bodyPr wrap="none" rtlCol="0">
            <a:spAutoFit/>
          </a:bodyPr>
          <a:lstStyle/>
          <a:p>
            <a:r>
              <a:rPr lang="en-US" dirty="0"/>
              <a:t>Fill out the online form</a:t>
            </a:r>
          </a:p>
        </p:txBody>
      </p:sp>
    </p:spTree>
    <p:extLst>
      <p:ext uri="{BB962C8B-B14F-4D97-AF65-F5344CB8AC3E}">
        <p14:creationId xmlns:p14="http://schemas.microsoft.com/office/powerpoint/2010/main" val="1780221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NAVIGATION</a:t>
            </a:r>
          </a:p>
        </p:txBody>
      </p:sp>
      <p:sp>
        <p:nvSpPr>
          <p:cNvPr id="3" name="Text Placeholder 2">
            <a:extLst>
              <a:ext uri="{FF2B5EF4-FFF2-40B4-BE49-F238E27FC236}">
                <a16:creationId xmlns:a16="http://schemas.microsoft.com/office/drawing/2014/main" id="{5EA01C1F-746E-1F5C-0D83-2792ED4F42EB}"/>
              </a:ext>
            </a:extLst>
          </p:cNvPr>
          <p:cNvSpPr txBox="1">
            <a:spLocks/>
          </p:cNvSpPr>
          <p:nvPr/>
        </p:nvSpPr>
        <p:spPr>
          <a:xfrm>
            <a:off x="1336964" y="1410865"/>
            <a:ext cx="7977673" cy="819152"/>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GENERAL NAVIGATION IN THE CARDS APPLICATION</a:t>
            </a:r>
          </a:p>
        </p:txBody>
      </p:sp>
      <p:pic>
        <p:nvPicPr>
          <p:cNvPr id="5" name="Picture 4">
            <a:extLst>
              <a:ext uri="{FF2B5EF4-FFF2-40B4-BE49-F238E27FC236}">
                <a16:creationId xmlns:a16="http://schemas.microsoft.com/office/drawing/2014/main" id="{889E74E6-E39B-E91E-5674-86312229D514}"/>
              </a:ext>
            </a:extLst>
          </p:cNvPr>
          <p:cNvPicPr>
            <a:picLocks noChangeAspect="1"/>
          </p:cNvPicPr>
          <p:nvPr/>
        </p:nvPicPr>
        <p:blipFill>
          <a:blip r:embed="rId2"/>
          <a:stretch>
            <a:fillRect/>
          </a:stretch>
        </p:blipFill>
        <p:spPr>
          <a:xfrm>
            <a:off x="1956305" y="2127381"/>
            <a:ext cx="9170433" cy="4558258"/>
          </a:xfrm>
          <a:prstGeom prst="rect">
            <a:avLst/>
          </a:prstGeom>
        </p:spPr>
      </p:pic>
      <p:sp>
        <p:nvSpPr>
          <p:cNvPr id="7" name="Arrow: Right 6">
            <a:extLst>
              <a:ext uri="{FF2B5EF4-FFF2-40B4-BE49-F238E27FC236}">
                <a16:creationId xmlns:a16="http://schemas.microsoft.com/office/drawing/2014/main" id="{D7E3090C-CEE4-A066-1C66-21E721BCEFBB}"/>
              </a:ext>
            </a:extLst>
          </p:cNvPr>
          <p:cNvSpPr/>
          <p:nvPr/>
        </p:nvSpPr>
        <p:spPr>
          <a:xfrm rot="8683526">
            <a:off x="10319695" y="5437882"/>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649B85D-D352-58DE-09B2-47D069810EB0}"/>
              </a:ext>
            </a:extLst>
          </p:cNvPr>
          <p:cNvSpPr/>
          <p:nvPr/>
        </p:nvSpPr>
        <p:spPr>
          <a:xfrm rot="10800000">
            <a:off x="3126886" y="5333068"/>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6522DBC-3BA6-9EC1-8954-196D06DC142A}"/>
              </a:ext>
            </a:extLst>
          </p:cNvPr>
          <p:cNvSpPr txBox="1"/>
          <p:nvPr/>
        </p:nvSpPr>
        <p:spPr>
          <a:xfrm>
            <a:off x="8249492" y="3981653"/>
            <a:ext cx="2478943" cy="646331"/>
          </a:xfrm>
          <a:prstGeom prst="rect">
            <a:avLst/>
          </a:prstGeom>
          <a:solidFill>
            <a:srgbClr val="FFFF00"/>
          </a:solidFill>
        </p:spPr>
        <p:txBody>
          <a:bodyPr wrap="square" rtlCol="0">
            <a:spAutoFit/>
          </a:bodyPr>
          <a:lstStyle/>
          <a:p>
            <a:r>
              <a:rPr lang="en-US" dirty="0"/>
              <a:t>Fill out the online form then hit Submit</a:t>
            </a:r>
          </a:p>
        </p:txBody>
      </p:sp>
      <p:sp>
        <p:nvSpPr>
          <p:cNvPr id="6" name="TextBox 5">
            <a:extLst>
              <a:ext uri="{FF2B5EF4-FFF2-40B4-BE49-F238E27FC236}">
                <a16:creationId xmlns:a16="http://schemas.microsoft.com/office/drawing/2014/main" id="{CD1919CE-CE19-83E7-188C-3F6D4517803C}"/>
              </a:ext>
            </a:extLst>
          </p:cNvPr>
          <p:cNvSpPr txBox="1"/>
          <p:nvPr/>
        </p:nvSpPr>
        <p:spPr>
          <a:xfrm>
            <a:off x="4086328" y="5009902"/>
            <a:ext cx="2124691" cy="646331"/>
          </a:xfrm>
          <a:prstGeom prst="rect">
            <a:avLst/>
          </a:prstGeom>
          <a:solidFill>
            <a:srgbClr val="FFFF00"/>
          </a:solidFill>
        </p:spPr>
        <p:txBody>
          <a:bodyPr wrap="square" rtlCol="0">
            <a:spAutoFit/>
          </a:bodyPr>
          <a:lstStyle/>
          <a:p>
            <a:r>
              <a:rPr lang="en-US" dirty="0"/>
              <a:t>Upload documents as necessary</a:t>
            </a:r>
          </a:p>
        </p:txBody>
      </p:sp>
    </p:spTree>
    <p:extLst>
      <p:ext uri="{BB962C8B-B14F-4D97-AF65-F5344CB8AC3E}">
        <p14:creationId xmlns:p14="http://schemas.microsoft.com/office/powerpoint/2010/main" val="1661980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8E2F00-9B97-6776-999A-EE6C20545E54}"/>
              </a:ext>
            </a:extLst>
          </p:cNvPr>
          <p:cNvSpPr txBox="1">
            <a:spLocks/>
          </p:cNvSpPr>
          <p:nvPr/>
        </p:nvSpPr>
        <p:spPr>
          <a:xfrm>
            <a:off x="191189" y="287484"/>
            <a:ext cx="5019165" cy="2284558"/>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Aptos" panose="020B0004020202020204" pitchFamily="34" charset="0"/>
              </a:rPr>
              <a:t>FILING A D-35 WEBFORM</a:t>
            </a:r>
          </a:p>
        </p:txBody>
      </p:sp>
      <p:sp>
        <p:nvSpPr>
          <p:cNvPr id="5" name="Text Placeholder 2">
            <a:extLst>
              <a:ext uri="{FF2B5EF4-FFF2-40B4-BE49-F238E27FC236}">
                <a16:creationId xmlns:a16="http://schemas.microsoft.com/office/drawing/2014/main" id="{E7265E4E-BE5F-5D08-543B-E0A538E2E8C7}"/>
              </a:ext>
            </a:extLst>
          </p:cNvPr>
          <p:cNvSpPr txBox="1">
            <a:spLocks/>
          </p:cNvSpPr>
          <p:nvPr/>
        </p:nvSpPr>
        <p:spPr>
          <a:xfrm>
            <a:off x="191189" y="1499868"/>
            <a:ext cx="562442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200" dirty="0">
                <a:latin typeface="Aptos" panose="020B0004020202020204" pitchFamily="34" charset="0"/>
              </a:rPr>
              <a:t>FILING A D-35 REQUEST FOR AUTHENTICATED USERS</a:t>
            </a:r>
          </a:p>
        </p:txBody>
      </p:sp>
    </p:spTree>
    <p:extLst>
      <p:ext uri="{BB962C8B-B14F-4D97-AF65-F5344CB8AC3E}">
        <p14:creationId xmlns:p14="http://schemas.microsoft.com/office/powerpoint/2010/main" val="871330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173015-875D-0BEB-8584-84D5A72F2640}"/>
              </a:ext>
            </a:extLst>
          </p:cNvPr>
          <p:cNvSpPr>
            <a:spLocks noGrp="1"/>
          </p:cNvSpPr>
          <p:nvPr>
            <p:ph type="ftr" sz="quarter" idx="11"/>
          </p:nvPr>
        </p:nvSpPr>
        <p:spPr>
          <a:xfrm>
            <a:off x="0" y="517568"/>
            <a:ext cx="12192000" cy="919576"/>
          </a:xfrm>
          <a:solidFill>
            <a:schemeClr val="accent1">
              <a:lumMod val="75000"/>
            </a:schemeClr>
          </a:solidFill>
        </p:spPr>
        <p:txBody>
          <a:bodyPr/>
          <a:lstStyle/>
          <a:p>
            <a:pPr algn="ctr"/>
            <a:r>
              <a:rPr lang="en-US" sz="3600" dirty="0">
                <a:solidFill>
                  <a:schemeClr val="bg1"/>
                </a:solidFill>
              </a:rPr>
              <a:t>QUICK OVERVIEW OF THE D-35 PROCESS</a:t>
            </a:r>
          </a:p>
        </p:txBody>
      </p:sp>
      <p:sp>
        <p:nvSpPr>
          <p:cNvPr id="4" name="Callout: Right Arrow 3">
            <a:extLst>
              <a:ext uri="{FF2B5EF4-FFF2-40B4-BE49-F238E27FC236}">
                <a16:creationId xmlns:a16="http://schemas.microsoft.com/office/drawing/2014/main" id="{2751C5ED-4F55-3470-2610-9C531154B589}"/>
              </a:ext>
            </a:extLst>
          </p:cNvPr>
          <p:cNvSpPr/>
          <p:nvPr/>
        </p:nvSpPr>
        <p:spPr>
          <a:xfrm>
            <a:off x="870681" y="2046721"/>
            <a:ext cx="2794959" cy="2924355"/>
          </a:xfrm>
          <a:prstGeom prst="rightArrowCallou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INSURER/TPA OR INJURED WORKER/REP SUBMITS A REQUEST FOR RATER USING THE D-35 FORM WEBFORM TO WCS</a:t>
            </a:r>
          </a:p>
        </p:txBody>
      </p:sp>
      <p:sp>
        <p:nvSpPr>
          <p:cNvPr id="5" name="Callout: Right Arrow 4">
            <a:extLst>
              <a:ext uri="{FF2B5EF4-FFF2-40B4-BE49-F238E27FC236}">
                <a16:creationId xmlns:a16="http://schemas.microsoft.com/office/drawing/2014/main" id="{4F8E5BB1-7550-4640-6832-22E1511EE6F3}"/>
              </a:ext>
            </a:extLst>
          </p:cNvPr>
          <p:cNvSpPr/>
          <p:nvPr/>
        </p:nvSpPr>
        <p:spPr>
          <a:xfrm>
            <a:off x="3665640" y="2046721"/>
            <a:ext cx="2794959" cy="2924355"/>
          </a:xfrm>
          <a:prstGeom prst="rightArrowCallou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WCS PROCESS THE D-35 AND ASSIGNS THE PPD RATING TO A RATER</a:t>
            </a:r>
          </a:p>
        </p:txBody>
      </p:sp>
      <p:sp>
        <p:nvSpPr>
          <p:cNvPr id="7" name="Callout: Right Arrow 6">
            <a:extLst>
              <a:ext uri="{FF2B5EF4-FFF2-40B4-BE49-F238E27FC236}">
                <a16:creationId xmlns:a16="http://schemas.microsoft.com/office/drawing/2014/main" id="{B130B472-4E89-1D50-121C-BA4831E3A96B}"/>
              </a:ext>
            </a:extLst>
          </p:cNvPr>
          <p:cNvSpPr/>
          <p:nvPr/>
        </p:nvSpPr>
        <p:spPr>
          <a:xfrm>
            <a:off x="6460599" y="2058221"/>
            <a:ext cx="2794959" cy="2924355"/>
          </a:xfrm>
          <a:prstGeom prst="rightArrowCallou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RATER ACCEPTS OR DECLINES THE ASSIGNMENT</a:t>
            </a:r>
          </a:p>
        </p:txBody>
      </p:sp>
      <p:sp>
        <p:nvSpPr>
          <p:cNvPr id="8" name="TextBox 7">
            <a:extLst>
              <a:ext uri="{FF2B5EF4-FFF2-40B4-BE49-F238E27FC236}">
                <a16:creationId xmlns:a16="http://schemas.microsoft.com/office/drawing/2014/main" id="{42C6898B-5B74-0A42-A821-F0C2C741B08B}"/>
              </a:ext>
            </a:extLst>
          </p:cNvPr>
          <p:cNvSpPr txBox="1"/>
          <p:nvPr/>
        </p:nvSpPr>
        <p:spPr>
          <a:xfrm>
            <a:off x="422696" y="5592153"/>
            <a:ext cx="11343736" cy="369332"/>
          </a:xfrm>
          <a:prstGeom prst="rect">
            <a:avLst/>
          </a:prstGeom>
          <a:noFill/>
        </p:spPr>
        <p:txBody>
          <a:bodyPr wrap="square" rtlCol="0">
            <a:spAutoFit/>
          </a:bodyPr>
          <a:lstStyle/>
          <a:p>
            <a:r>
              <a:rPr lang="en-US" dirty="0"/>
              <a:t>The claim needs to be “Indexed” first in our CARDS system before a Request for a Rater is processed by WCS.</a:t>
            </a:r>
          </a:p>
        </p:txBody>
      </p:sp>
      <p:sp>
        <p:nvSpPr>
          <p:cNvPr id="9" name="TextBox 8">
            <a:extLst>
              <a:ext uri="{FF2B5EF4-FFF2-40B4-BE49-F238E27FC236}">
                <a16:creationId xmlns:a16="http://schemas.microsoft.com/office/drawing/2014/main" id="{6B5B7AB5-071F-EA9F-8D55-E86D04CEC7C2}"/>
              </a:ext>
            </a:extLst>
          </p:cNvPr>
          <p:cNvSpPr txBox="1"/>
          <p:nvPr/>
        </p:nvSpPr>
        <p:spPr>
          <a:xfrm>
            <a:off x="9287381" y="2031570"/>
            <a:ext cx="1933990" cy="3000821"/>
          </a:xfrm>
          <a:prstGeom prst="rect">
            <a:avLst/>
          </a:prstGeom>
          <a:solidFill>
            <a:schemeClr val="accent6">
              <a:lumMod val="75000"/>
            </a:schemeClr>
          </a:solidFill>
        </p:spPr>
        <p:txBody>
          <a:bodyPr wrap="square" rtlCol="0">
            <a:spAutoFit/>
          </a:bodyPr>
          <a:lstStyle/>
          <a:p>
            <a:pPr algn="ctr"/>
            <a:endParaRPr lang="en-US" dirty="0">
              <a:solidFill>
                <a:schemeClr val="lt1"/>
              </a:solidFill>
            </a:endParaRPr>
          </a:p>
          <a:p>
            <a:pPr algn="ctr"/>
            <a:endParaRPr lang="en-US" dirty="0">
              <a:solidFill>
                <a:schemeClr val="lt1"/>
              </a:solidFill>
            </a:endParaRPr>
          </a:p>
          <a:p>
            <a:pPr algn="ctr"/>
            <a:endParaRPr lang="en-US" dirty="0">
              <a:solidFill>
                <a:schemeClr val="lt1"/>
              </a:solidFill>
            </a:endParaRPr>
          </a:p>
          <a:p>
            <a:pPr algn="ctr"/>
            <a:r>
              <a:rPr lang="en-US" dirty="0">
                <a:solidFill>
                  <a:schemeClr val="lt1"/>
                </a:solidFill>
              </a:rPr>
              <a:t>IF ACCEPTED, RATER PERFORMS PPD EVALUATION</a:t>
            </a:r>
          </a:p>
          <a:p>
            <a:pPr algn="ctr"/>
            <a:endParaRPr lang="en-US" dirty="0">
              <a:solidFill>
                <a:schemeClr val="lt1"/>
              </a:solidFill>
            </a:endParaRPr>
          </a:p>
          <a:p>
            <a:pPr algn="ctr"/>
            <a:endParaRPr lang="en-US" sz="1100" dirty="0">
              <a:solidFill>
                <a:schemeClr val="lt1"/>
              </a:solidFill>
            </a:endParaRPr>
          </a:p>
          <a:p>
            <a:pPr algn="ctr"/>
            <a:endParaRPr lang="en-US" dirty="0">
              <a:solidFill>
                <a:schemeClr val="lt1"/>
              </a:solidFill>
            </a:endParaRPr>
          </a:p>
          <a:p>
            <a:pPr algn="ctr"/>
            <a:endParaRPr lang="en-US" sz="1600" dirty="0">
              <a:solidFill>
                <a:schemeClr val="lt1"/>
              </a:solidFill>
            </a:endParaRPr>
          </a:p>
        </p:txBody>
      </p:sp>
    </p:spTree>
    <p:extLst>
      <p:ext uri="{BB962C8B-B14F-4D97-AF65-F5344CB8AC3E}">
        <p14:creationId xmlns:p14="http://schemas.microsoft.com/office/powerpoint/2010/main" val="1017284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pic>
        <p:nvPicPr>
          <p:cNvPr id="4" name="Picture 3">
            <a:extLst>
              <a:ext uri="{FF2B5EF4-FFF2-40B4-BE49-F238E27FC236}">
                <a16:creationId xmlns:a16="http://schemas.microsoft.com/office/drawing/2014/main" id="{BAB94A63-CE52-73E2-1207-483843953D00}"/>
              </a:ext>
            </a:extLst>
          </p:cNvPr>
          <p:cNvPicPr>
            <a:picLocks noChangeAspect="1"/>
          </p:cNvPicPr>
          <p:nvPr/>
        </p:nvPicPr>
        <p:blipFill>
          <a:blip r:embed="rId2"/>
          <a:stretch>
            <a:fillRect/>
          </a:stretch>
        </p:blipFill>
        <p:spPr>
          <a:xfrm>
            <a:off x="1807788" y="2113421"/>
            <a:ext cx="9372538" cy="4468534"/>
          </a:xfrm>
          <a:prstGeom prst="rect">
            <a:avLst/>
          </a:prstGeom>
        </p:spPr>
      </p:pic>
      <p:sp>
        <p:nvSpPr>
          <p:cNvPr id="6" name="Arrow: Right 5">
            <a:extLst>
              <a:ext uri="{FF2B5EF4-FFF2-40B4-BE49-F238E27FC236}">
                <a16:creationId xmlns:a16="http://schemas.microsoft.com/office/drawing/2014/main" id="{1CC0C0DC-624F-630E-3B7E-E91C1D7505A3}"/>
              </a:ext>
            </a:extLst>
          </p:cNvPr>
          <p:cNvSpPr/>
          <p:nvPr/>
        </p:nvSpPr>
        <p:spPr>
          <a:xfrm>
            <a:off x="8000810" y="4239796"/>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BB40F5A9-FF61-885B-B1C1-4DDDE80C8E7F}"/>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FILING A D-35 REQUEST FOR AUTHENTICATED USERS</a:t>
            </a:r>
          </a:p>
        </p:txBody>
      </p:sp>
    </p:spTree>
    <p:extLst>
      <p:ext uri="{BB962C8B-B14F-4D97-AF65-F5344CB8AC3E}">
        <p14:creationId xmlns:p14="http://schemas.microsoft.com/office/powerpoint/2010/main" val="568309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1 : CLAIM SEARCH</a:t>
            </a:r>
          </a:p>
        </p:txBody>
      </p:sp>
      <p:pic>
        <p:nvPicPr>
          <p:cNvPr id="8" name="Picture 7">
            <a:extLst>
              <a:ext uri="{FF2B5EF4-FFF2-40B4-BE49-F238E27FC236}">
                <a16:creationId xmlns:a16="http://schemas.microsoft.com/office/drawing/2014/main" id="{E3B04197-AB0E-EC0F-7F19-004476805230}"/>
              </a:ext>
            </a:extLst>
          </p:cNvPr>
          <p:cNvPicPr>
            <a:picLocks noChangeAspect="1"/>
          </p:cNvPicPr>
          <p:nvPr/>
        </p:nvPicPr>
        <p:blipFill>
          <a:blip r:embed="rId2"/>
          <a:stretch>
            <a:fillRect/>
          </a:stretch>
        </p:blipFill>
        <p:spPr>
          <a:xfrm>
            <a:off x="1789981" y="2125185"/>
            <a:ext cx="9671650" cy="4448143"/>
          </a:xfrm>
          <a:prstGeom prst="rect">
            <a:avLst/>
          </a:prstGeom>
        </p:spPr>
      </p:pic>
      <p:sp>
        <p:nvSpPr>
          <p:cNvPr id="9" name="TextBox 8">
            <a:extLst>
              <a:ext uri="{FF2B5EF4-FFF2-40B4-BE49-F238E27FC236}">
                <a16:creationId xmlns:a16="http://schemas.microsoft.com/office/drawing/2014/main" id="{7C6B1B77-8590-6D62-DF06-C3B698A3A95A}"/>
              </a:ext>
            </a:extLst>
          </p:cNvPr>
          <p:cNvSpPr txBox="1"/>
          <p:nvPr/>
        </p:nvSpPr>
        <p:spPr>
          <a:xfrm>
            <a:off x="8260760" y="3518566"/>
            <a:ext cx="2671549" cy="646331"/>
          </a:xfrm>
          <a:prstGeom prst="rect">
            <a:avLst/>
          </a:prstGeom>
          <a:solidFill>
            <a:srgbClr val="FFFF00"/>
          </a:solidFill>
        </p:spPr>
        <p:txBody>
          <a:bodyPr wrap="square" rtlCol="0">
            <a:spAutoFit/>
          </a:bodyPr>
          <a:lstStyle/>
          <a:p>
            <a:r>
              <a:rPr lang="en-US" dirty="0"/>
              <a:t>Fill out the information needed then hit Search.</a:t>
            </a:r>
          </a:p>
        </p:txBody>
      </p:sp>
      <p:sp>
        <p:nvSpPr>
          <p:cNvPr id="10" name="Arrow: Right 9">
            <a:extLst>
              <a:ext uri="{FF2B5EF4-FFF2-40B4-BE49-F238E27FC236}">
                <a16:creationId xmlns:a16="http://schemas.microsoft.com/office/drawing/2014/main" id="{EF8CED2D-0B4C-E89F-C28C-3DB93F1CC382}"/>
              </a:ext>
            </a:extLst>
          </p:cNvPr>
          <p:cNvSpPr/>
          <p:nvPr/>
        </p:nvSpPr>
        <p:spPr>
          <a:xfrm rot="10800000">
            <a:off x="6625806" y="4494143"/>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D837824-3DEF-6EBA-8077-297F6B6E0416}"/>
              </a:ext>
            </a:extLst>
          </p:cNvPr>
          <p:cNvSpPr/>
          <p:nvPr/>
        </p:nvSpPr>
        <p:spPr>
          <a:xfrm>
            <a:off x="1359878" y="3793654"/>
            <a:ext cx="502488" cy="311453"/>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D52F1CE2-63EC-D6B4-A740-E71D1F6DBF3A}"/>
              </a:ext>
            </a:extLst>
          </p:cNvPr>
          <p:cNvSpPr/>
          <p:nvPr/>
        </p:nvSpPr>
        <p:spPr>
          <a:xfrm>
            <a:off x="1359878" y="4250551"/>
            <a:ext cx="502488" cy="311453"/>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2B827D2-B729-1A67-F2FC-E4102926C8E5}"/>
              </a:ext>
            </a:extLst>
          </p:cNvPr>
          <p:cNvSpPr/>
          <p:nvPr/>
        </p:nvSpPr>
        <p:spPr>
          <a:xfrm>
            <a:off x="3741597" y="4239904"/>
            <a:ext cx="502488" cy="311453"/>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11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FF5CDE-2F74-7B95-0555-A1C0B297A85F}"/>
              </a:ext>
            </a:extLst>
          </p:cNvPr>
          <p:cNvSpPr txBox="1">
            <a:spLocks/>
          </p:cNvSpPr>
          <p:nvPr/>
        </p:nvSpPr>
        <p:spPr>
          <a:xfrm>
            <a:off x="4537492" y="1501826"/>
            <a:ext cx="7013277" cy="4406438"/>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fontAlgn="ctr">
              <a:buFont typeface="Arial" panose="020B0604020202020204" pitchFamily="34" charset="0"/>
              <a:buChar char="•"/>
            </a:pPr>
            <a:r>
              <a:rPr lang="en-US" sz="2800" dirty="0">
                <a:latin typeface="Calibri" panose="020F0502020204030204" pitchFamily="34" charset="0"/>
              </a:rPr>
              <a:t>Registration</a:t>
            </a:r>
          </a:p>
          <a:p>
            <a:pPr fontAlgn="ctr">
              <a:buFont typeface="Arial" panose="020B0604020202020204" pitchFamily="34" charset="0"/>
              <a:buChar char="•"/>
            </a:pPr>
            <a:r>
              <a:rPr lang="en-US" sz="2800" dirty="0">
                <a:latin typeface="Calibri" panose="020F0502020204030204" pitchFamily="34" charset="0"/>
              </a:rPr>
              <a:t>User Types</a:t>
            </a:r>
          </a:p>
          <a:p>
            <a:pPr fontAlgn="ctr">
              <a:buFont typeface="Arial" panose="020B0604020202020204" pitchFamily="34" charset="0"/>
              <a:buChar char="•"/>
            </a:pPr>
            <a:r>
              <a:rPr lang="en-US" sz="2800" dirty="0">
                <a:latin typeface="Calibri" panose="020F0502020204030204" pitchFamily="34" charset="0"/>
              </a:rPr>
              <a:t>User Permissions and the Role of Account Admin</a:t>
            </a:r>
          </a:p>
          <a:p>
            <a:pPr fontAlgn="ctr">
              <a:buFont typeface="Arial" panose="020B0604020202020204" pitchFamily="34" charset="0"/>
              <a:buChar char="•"/>
            </a:pPr>
            <a:r>
              <a:rPr lang="en-US" sz="2800" dirty="0">
                <a:latin typeface="Calibri" panose="020F0502020204030204" pitchFamily="34" charset="0"/>
              </a:rPr>
              <a:t>Filing a D-35 Webform</a:t>
            </a:r>
          </a:p>
          <a:p>
            <a:pPr fontAlgn="ctr">
              <a:buFont typeface="Arial" panose="020B0604020202020204" pitchFamily="34" charset="0"/>
              <a:buChar char="•"/>
            </a:pPr>
            <a:r>
              <a:rPr lang="en-US" sz="2800" dirty="0">
                <a:latin typeface="Calibri" panose="020F0502020204030204" pitchFamily="34" charset="0"/>
              </a:rPr>
              <a:t>Complaint Webform</a:t>
            </a:r>
          </a:p>
        </p:txBody>
      </p:sp>
      <p:sp>
        <p:nvSpPr>
          <p:cNvPr id="4" name="Title 2">
            <a:extLst>
              <a:ext uri="{FF2B5EF4-FFF2-40B4-BE49-F238E27FC236}">
                <a16:creationId xmlns:a16="http://schemas.microsoft.com/office/drawing/2014/main" id="{E158414B-E831-4D92-31E8-CEFEF48B41CD}"/>
              </a:ext>
            </a:extLst>
          </p:cNvPr>
          <p:cNvSpPr txBox="1">
            <a:spLocks/>
          </p:cNvSpPr>
          <p:nvPr/>
        </p:nvSpPr>
        <p:spPr>
          <a:xfrm>
            <a:off x="317454" y="1647644"/>
            <a:ext cx="4349438" cy="3441939"/>
          </a:xfrm>
          <a:prstGeom prst="rect">
            <a:avLst/>
          </a:prstGeom>
        </p:spPr>
        <p:txBody>
          <a:bodyPr vert="horz" lIns="109728" tIns="109728" rIns="109728" bIns="91440" rtlCol="0" anchor="b">
            <a:normAutofit fontScale="90000" lnSpcReduction="20000"/>
          </a:bodyPr>
          <a:lstStyle>
            <a:lvl1pPr algn="l" defTabSz="914400" rtl="0" eaLnBrk="1" latinLnBrk="0" hangingPunct="1">
              <a:lnSpc>
                <a:spcPct val="10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br>
              <a:rPr lang="en-US" sz="5400" dirty="0"/>
            </a:br>
            <a:r>
              <a:rPr lang="en-US" sz="5400" dirty="0"/>
              <a:t>MODULES</a:t>
            </a:r>
            <a:br>
              <a:rPr lang="en-US" sz="5400" dirty="0"/>
            </a:br>
            <a:br>
              <a:rPr lang="en-US" sz="5400" dirty="0"/>
            </a:br>
            <a:br>
              <a:rPr lang="en-US" sz="5400" dirty="0"/>
            </a:br>
            <a:endParaRPr lang="en-US" sz="5400" dirty="0"/>
          </a:p>
        </p:txBody>
      </p:sp>
      <p:pic>
        <p:nvPicPr>
          <p:cNvPr id="5" name="Picture 4" descr="300 pixel state seal">
            <a:extLst>
              <a:ext uri="{FF2B5EF4-FFF2-40B4-BE49-F238E27FC236}">
                <a16:creationId xmlns:a16="http://schemas.microsoft.com/office/drawing/2014/main" id="{2F9154AB-106B-C851-551E-D1F374D19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818" y="3705045"/>
            <a:ext cx="1782192" cy="178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483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0C2A59-CC3E-24F9-AF64-063728EDF9E7}"/>
              </a:ext>
            </a:extLst>
          </p:cNvPr>
          <p:cNvPicPr>
            <a:picLocks noChangeAspect="1"/>
          </p:cNvPicPr>
          <p:nvPr/>
        </p:nvPicPr>
        <p:blipFill>
          <a:blip r:embed="rId2"/>
          <a:stretch>
            <a:fillRect/>
          </a:stretch>
        </p:blipFill>
        <p:spPr>
          <a:xfrm>
            <a:off x="1574911" y="2024516"/>
            <a:ext cx="9917794" cy="4745128"/>
          </a:xfrm>
          <a:prstGeom prst="rect">
            <a:avLst/>
          </a:prstGeom>
        </p:spPr>
      </p:pic>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FILING A D-35 REQUEST FOR AUTHENTICATED USERS</a:t>
            </a:r>
          </a:p>
        </p:txBody>
      </p:sp>
      <p:sp>
        <p:nvSpPr>
          <p:cNvPr id="6" name="Oval 5">
            <a:extLst>
              <a:ext uri="{FF2B5EF4-FFF2-40B4-BE49-F238E27FC236}">
                <a16:creationId xmlns:a16="http://schemas.microsoft.com/office/drawing/2014/main" id="{DD0FF473-F5B2-5166-6678-0B9FC5251730}"/>
              </a:ext>
            </a:extLst>
          </p:cNvPr>
          <p:cNvSpPr/>
          <p:nvPr/>
        </p:nvSpPr>
        <p:spPr>
          <a:xfrm>
            <a:off x="1428231" y="2811741"/>
            <a:ext cx="1387282" cy="52660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DD8ABC9-F95D-3855-868A-04667FF65351}"/>
              </a:ext>
            </a:extLst>
          </p:cNvPr>
          <p:cNvSpPr/>
          <p:nvPr/>
        </p:nvSpPr>
        <p:spPr>
          <a:xfrm>
            <a:off x="9703836" y="6167535"/>
            <a:ext cx="931718" cy="576417"/>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4708CB-E6EC-F804-B13F-BD9001B020A4}"/>
              </a:ext>
            </a:extLst>
          </p:cNvPr>
          <p:cNvSpPr txBox="1"/>
          <p:nvPr/>
        </p:nvSpPr>
        <p:spPr>
          <a:xfrm>
            <a:off x="8612155" y="3518566"/>
            <a:ext cx="2320154" cy="646331"/>
          </a:xfrm>
          <a:prstGeom prst="rect">
            <a:avLst/>
          </a:prstGeom>
          <a:solidFill>
            <a:srgbClr val="FFFF00"/>
          </a:solidFill>
        </p:spPr>
        <p:txBody>
          <a:bodyPr wrap="square" rtlCol="0">
            <a:spAutoFit/>
          </a:bodyPr>
          <a:lstStyle/>
          <a:p>
            <a:r>
              <a:rPr lang="en-US" dirty="0"/>
              <a:t>Once you found the claim, hit Next.</a:t>
            </a:r>
          </a:p>
        </p:txBody>
      </p:sp>
    </p:spTree>
    <p:extLst>
      <p:ext uri="{BB962C8B-B14F-4D97-AF65-F5344CB8AC3E}">
        <p14:creationId xmlns:p14="http://schemas.microsoft.com/office/powerpoint/2010/main" val="2253575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37FEE8-13A1-D153-8907-AD0A7D3AA2CD}"/>
              </a:ext>
            </a:extLst>
          </p:cNvPr>
          <p:cNvPicPr>
            <a:picLocks noChangeAspect="1"/>
          </p:cNvPicPr>
          <p:nvPr/>
        </p:nvPicPr>
        <p:blipFill>
          <a:blip r:embed="rId2"/>
          <a:stretch>
            <a:fillRect/>
          </a:stretch>
        </p:blipFill>
        <p:spPr>
          <a:xfrm>
            <a:off x="1922813" y="2092040"/>
            <a:ext cx="9427859" cy="4631491"/>
          </a:xfrm>
          <a:prstGeom prst="rect">
            <a:avLst/>
          </a:prstGeom>
        </p:spPr>
      </p:pic>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2 : D-35 INFORMATION</a:t>
            </a:r>
          </a:p>
        </p:txBody>
      </p:sp>
      <p:sp>
        <p:nvSpPr>
          <p:cNvPr id="6" name="Oval 5">
            <a:extLst>
              <a:ext uri="{FF2B5EF4-FFF2-40B4-BE49-F238E27FC236}">
                <a16:creationId xmlns:a16="http://schemas.microsoft.com/office/drawing/2014/main" id="{77A9079B-3439-03F5-1583-0FF0E5D31CFB}"/>
              </a:ext>
            </a:extLst>
          </p:cNvPr>
          <p:cNvSpPr/>
          <p:nvPr/>
        </p:nvSpPr>
        <p:spPr>
          <a:xfrm>
            <a:off x="5654997" y="2479610"/>
            <a:ext cx="1387282" cy="52660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836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pic>
        <p:nvPicPr>
          <p:cNvPr id="4" name="Picture 3">
            <a:extLst>
              <a:ext uri="{FF2B5EF4-FFF2-40B4-BE49-F238E27FC236}">
                <a16:creationId xmlns:a16="http://schemas.microsoft.com/office/drawing/2014/main" id="{0F02B01C-D080-277C-0D88-11384438E246}"/>
              </a:ext>
            </a:extLst>
          </p:cNvPr>
          <p:cNvPicPr>
            <a:picLocks noChangeAspect="1"/>
          </p:cNvPicPr>
          <p:nvPr/>
        </p:nvPicPr>
        <p:blipFill>
          <a:blip r:embed="rId2"/>
          <a:srcRect b="16844"/>
          <a:stretch/>
        </p:blipFill>
        <p:spPr>
          <a:xfrm>
            <a:off x="1699403" y="2896697"/>
            <a:ext cx="9842740" cy="3756694"/>
          </a:xfrm>
          <a:prstGeom prst="rect">
            <a:avLst/>
          </a:prstGeom>
        </p:spPr>
      </p:pic>
      <p:sp>
        <p:nvSpPr>
          <p:cNvPr id="6" name="Text Placeholder 2">
            <a:extLst>
              <a:ext uri="{FF2B5EF4-FFF2-40B4-BE49-F238E27FC236}">
                <a16:creationId xmlns:a16="http://schemas.microsoft.com/office/drawing/2014/main" id="{A471ED5F-8FEF-25D3-F66B-4D88FF898F4F}"/>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2 : D-35 INFORMATION – BODY PARTS</a:t>
            </a:r>
          </a:p>
        </p:txBody>
      </p:sp>
      <p:sp>
        <p:nvSpPr>
          <p:cNvPr id="7" name="Text Placeholder 1">
            <a:extLst>
              <a:ext uri="{FF2B5EF4-FFF2-40B4-BE49-F238E27FC236}">
                <a16:creationId xmlns:a16="http://schemas.microsoft.com/office/drawing/2014/main" id="{64E9D95C-AC3A-5BF9-01F5-E97921D876A7}"/>
              </a:ext>
            </a:extLst>
          </p:cNvPr>
          <p:cNvSpPr txBox="1">
            <a:spLocks/>
          </p:cNvSpPr>
          <p:nvPr/>
        </p:nvSpPr>
        <p:spPr>
          <a:xfrm>
            <a:off x="1219200" y="2052602"/>
            <a:ext cx="10972800" cy="1376398"/>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a:t>The body parts that can be selected on the webform must come from an approved claim and must be accepted on the claim. Select the body part and add the diagnosis for each body part selected.  </a:t>
            </a:r>
          </a:p>
          <a:p>
            <a:endParaRPr lang="en-US" sz="1600" b="0" dirty="0"/>
          </a:p>
        </p:txBody>
      </p:sp>
      <p:sp>
        <p:nvSpPr>
          <p:cNvPr id="8" name="Arrow: Right 7">
            <a:extLst>
              <a:ext uri="{FF2B5EF4-FFF2-40B4-BE49-F238E27FC236}">
                <a16:creationId xmlns:a16="http://schemas.microsoft.com/office/drawing/2014/main" id="{B0C49CE6-3866-B7A2-4660-E8B958CA7D77}"/>
              </a:ext>
            </a:extLst>
          </p:cNvPr>
          <p:cNvSpPr/>
          <p:nvPr/>
        </p:nvSpPr>
        <p:spPr>
          <a:xfrm>
            <a:off x="8954219" y="4795290"/>
            <a:ext cx="789192" cy="346055"/>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EC1316A-6A1C-7154-B20A-533ECC60A545}"/>
              </a:ext>
            </a:extLst>
          </p:cNvPr>
          <p:cNvSpPr/>
          <p:nvPr/>
        </p:nvSpPr>
        <p:spPr>
          <a:xfrm>
            <a:off x="8954219" y="5108375"/>
            <a:ext cx="789192" cy="346055"/>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92D7070-2869-80F1-0095-321C15986F6F}"/>
              </a:ext>
            </a:extLst>
          </p:cNvPr>
          <p:cNvSpPr/>
          <p:nvPr/>
        </p:nvSpPr>
        <p:spPr>
          <a:xfrm>
            <a:off x="8954219" y="5412262"/>
            <a:ext cx="789192" cy="346055"/>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DB404E7-A2DF-CAF6-F66C-6CCEDF9E8633}"/>
              </a:ext>
            </a:extLst>
          </p:cNvPr>
          <p:cNvSpPr/>
          <p:nvPr/>
        </p:nvSpPr>
        <p:spPr>
          <a:xfrm>
            <a:off x="8954219" y="5764696"/>
            <a:ext cx="789192" cy="346055"/>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018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6" name="Text Placeholder 2">
            <a:extLst>
              <a:ext uri="{FF2B5EF4-FFF2-40B4-BE49-F238E27FC236}">
                <a16:creationId xmlns:a16="http://schemas.microsoft.com/office/drawing/2014/main" id="{A471ED5F-8FEF-25D3-F66B-4D88FF898F4F}"/>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2 : D-35 INFORMATION – COURT ORDERED</a:t>
            </a:r>
          </a:p>
        </p:txBody>
      </p:sp>
      <p:sp>
        <p:nvSpPr>
          <p:cNvPr id="3" name="Text Placeholder 1">
            <a:extLst>
              <a:ext uri="{FF2B5EF4-FFF2-40B4-BE49-F238E27FC236}">
                <a16:creationId xmlns:a16="http://schemas.microsoft.com/office/drawing/2014/main" id="{B6169271-C5BB-8F9D-534F-781CE921D1DC}"/>
              </a:ext>
            </a:extLst>
          </p:cNvPr>
          <p:cNvSpPr txBox="1">
            <a:spLocks/>
          </p:cNvSpPr>
          <p:nvPr/>
        </p:nvSpPr>
        <p:spPr>
          <a:xfrm>
            <a:off x="1219200" y="2148641"/>
            <a:ext cx="10972800"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latin typeface="Aptos" panose="020B0004020202020204" pitchFamily="34" charset="0"/>
              </a:rPr>
              <a:t>If the PPD rating request has been court ordered, it must be indicated on the D-35. In part 3 of the form, the user will be able to submit any documentation pertaining to the court order. In the case of a court ordered request, you will have the ability to select a rating physician from the available raters if they had been selected from the court order. </a:t>
            </a:r>
          </a:p>
        </p:txBody>
      </p:sp>
      <p:pic>
        <p:nvPicPr>
          <p:cNvPr id="12" name="Picture 11">
            <a:extLst>
              <a:ext uri="{FF2B5EF4-FFF2-40B4-BE49-F238E27FC236}">
                <a16:creationId xmlns:a16="http://schemas.microsoft.com/office/drawing/2014/main" id="{BD106C06-3651-07ED-EAFB-8D78F5E619CD}"/>
              </a:ext>
            </a:extLst>
          </p:cNvPr>
          <p:cNvPicPr>
            <a:picLocks noChangeAspect="1"/>
          </p:cNvPicPr>
          <p:nvPr/>
        </p:nvPicPr>
        <p:blipFill>
          <a:blip r:embed="rId2"/>
          <a:srcRect r="1645"/>
          <a:stretch/>
        </p:blipFill>
        <p:spPr>
          <a:xfrm>
            <a:off x="519381" y="4143051"/>
            <a:ext cx="11385071" cy="1688406"/>
          </a:xfrm>
          <a:prstGeom prst="rect">
            <a:avLst/>
          </a:prstGeom>
          <a:ln>
            <a:solidFill>
              <a:schemeClr val="accent4"/>
            </a:solidFill>
          </a:ln>
        </p:spPr>
      </p:pic>
      <p:sp>
        <p:nvSpPr>
          <p:cNvPr id="14" name="Oval 13">
            <a:extLst>
              <a:ext uri="{FF2B5EF4-FFF2-40B4-BE49-F238E27FC236}">
                <a16:creationId xmlns:a16="http://schemas.microsoft.com/office/drawing/2014/main" id="{D42B3366-ED9E-FF03-294C-506AB5C78207}"/>
              </a:ext>
            </a:extLst>
          </p:cNvPr>
          <p:cNvSpPr/>
          <p:nvPr/>
        </p:nvSpPr>
        <p:spPr>
          <a:xfrm>
            <a:off x="327804" y="4877753"/>
            <a:ext cx="1759787" cy="71216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737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DF9DB861-677F-E4E9-43C0-87C632342C98}"/>
              </a:ext>
            </a:extLst>
          </p:cNvPr>
          <p:cNvSpPr txBox="1">
            <a:spLocks/>
          </p:cNvSpPr>
          <p:nvPr/>
        </p:nvSpPr>
        <p:spPr>
          <a:xfrm>
            <a:off x="1219200" y="2115134"/>
            <a:ext cx="10972800"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latin typeface="Aptos"/>
              </a:rPr>
              <a:t>If the requestor has indicated that the PPD request is court ordered, they must upload all relevant documentation before submitting the D-35 webform. For PPD requests that are not court ordered, requestors will be able to submit after Part 2.</a:t>
            </a:r>
          </a:p>
        </p:txBody>
      </p:sp>
      <p:pic>
        <p:nvPicPr>
          <p:cNvPr id="7" name="Picture 6">
            <a:extLst>
              <a:ext uri="{FF2B5EF4-FFF2-40B4-BE49-F238E27FC236}">
                <a16:creationId xmlns:a16="http://schemas.microsoft.com/office/drawing/2014/main" id="{EEC994C4-3028-5A75-70F2-E7EFB8FF9F55}"/>
              </a:ext>
            </a:extLst>
          </p:cNvPr>
          <p:cNvPicPr>
            <a:picLocks noChangeAspect="1"/>
          </p:cNvPicPr>
          <p:nvPr/>
        </p:nvPicPr>
        <p:blipFill>
          <a:blip r:embed="rId2"/>
          <a:stretch>
            <a:fillRect/>
          </a:stretch>
        </p:blipFill>
        <p:spPr>
          <a:xfrm>
            <a:off x="1219200" y="3495940"/>
            <a:ext cx="8801100" cy="1861066"/>
          </a:xfrm>
          <a:prstGeom prst="rect">
            <a:avLst/>
          </a:prstGeom>
          <a:ln>
            <a:solidFill>
              <a:schemeClr val="accent4"/>
            </a:solidFill>
          </a:ln>
        </p:spPr>
      </p:pic>
      <p:pic>
        <p:nvPicPr>
          <p:cNvPr id="8" name="Picture 7">
            <a:extLst>
              <a:ext uri="{FF2B5EF4-FFF2-40B4-BE49-F238E27FC236}">
                <a16:creationId xmlns:a16="http://schemas.microsoft.com/office/drawing/2014/main" id="{1C685A80-6ACE-5DF7-8B79-91ED094ED534}"/>
              </a:ext>
            </a:extLst>
          </p:cNvPr>
          <p:cNvPicPr>
            <a:picLocks noChangeAspect="1"/>
          </p:cNvPicPr>
          <p:nvPr/>
        </p:nvPicPr>
        <p:blipFill>
          <a:blip r:embed="rId3"/>
          <a:stretch>
            <a:fillRect/>
          </a:stretch>
        </p:blipFill>
        <p:spPr>
          <a:xfrm>
            <a:off x="3698950" y="4370464"/>
            <a:ext cx="7591425" cy="2281844"/>
          </a:xfrm>
          <a:prstGeom prst="rect">
            <a:avLst/>
          </a:prstGeom>
          <a:ln w="28575">
            <a:solidFill>
              <a:schemeClr val="accent6"/>
            </a:solidFill>
          </a:ln>
        </p:spPr>
      </p:pic>
      <p:cxnSp>
        <p:nvCxnSpPr>
          <p:cNvPr id="10" name="Straight Connector 9">
            <a:extLst>
              <a:ext uri="{FF2B5EF4-FFF2-40B4-BE49-F238E27FC236}">
                <a16:creationId xmlns:a16="http://schemas.microsoft.com/office/drawing/2014/main" id="{30281EB5-0816-236B-8CB5-C37C99997E5D}"/>
              </a:ext>
            </a:extLst>
          </p:cNvPr>
          <p:cNvCxnSpPr>
            <a:cxnSpLocks/>
            <a:endCxn id="8" idx="1"/>
          </p:cNvCxnSpPr>
          <p:nvPr/>
        </p:nvCxnSpPr>
        <p:spPr>
          <a:xfrm>
            <a:off x="2541018" y="4866640"/>
            <a:ext cx="1157932" cy="64474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6" name="Text Placeholder 2">
            <a:extLst>
              <a:ext uri="{FF2B5EF4-FFF2-40B4-BE49-F238E27FC236}">
                <a16:creationId xmlns:a16="http://schemas.microsoft.com/office/drawing/2014/main" id="{A471ED5F-8FEF-25D3-F66B-4D88FF898F4F}"/>
              </a:ext>
            </a:extLst>
          </p:cNvPr>
          <p:cNvSpPr txBox="1">
            <a:spLocks/>
          </p:cNvSpPr>
          <p:nvPr/>
        </p:nvSpPr>
        <p:spPr>
          <a:xfrm>
            <a:off x="1359878" y="1346614"/>
            <a:ext cx="9495158"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2 : D-35 INFORMATION – COURT ORDERED DOCUMENT UPLOAD</a:t>
            </a:r>
          </a:p>
        </p:txBody>
      </p:sp>
      <p:sp>
        <p:nvSpPr>
          <p:cNvPr id="11" name="Oval 10">
            <a:extLst>
              <a:ext uri="{FF2B5EF4-FFF2-40B4-BE49-F238E27FC236}">
                <a16:creationId xmlns:a16="http://schemas.microsoft.com/office/drawing/2014/main" id="{81E932C3-B452-0256-7C4C-C5B34CF32E07}"/>
              </a:ext>
            </a:extLst>
          </p:cNvPr>
          <p:cNvSpPr/>
          <p:nvPr/>
        </p:nvSpPr>
        <p:spPr>
          <a:xfrm>
            <a:off x="1098848" y="4579068"/>
            <a:ext cx="1442170" cy="56630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764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6" name="Text Placeholder 2">
            <a:extLst>
              <a:ext uri="{FF2B5EF4-FFF2-40B4-BE49-F238E27FC236}">
                <a16:creationId xmlns:a16="http://schemas.microsoft.com/office/drawing/2014/main" id="{A471ED5F-8FEF-25D3-F66B-4D88FF898F4F}"/>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2 : D-35 INFORMATION – MUTUAL AGREEMENT</a:t>
            </a:r>
          </a:p>
        </p:txBody>
      </p:sp>
      <p:sp>
        <p:nvSpPr>
          <p:cNvPr id="8" name="Text Placeholder 1">
            <a:extLst>
              <a:ext uri="{FF2B5EF4-FFF2-40B4-BE49-F238E27FC236}">
                <a16:creationId xmlns:a16="http://schemas.microsoft.com/office/drawing/2014/main" id="{9DB7DF9C-4E85-FAFA-0749-D62C8FC01957}"/>
              </a:ext>
            </a:extLst>
          </p:cNvPr>
          <p:cNvSpPr txBox="1">
            <a:spLocks/>
          </p:cNvSpPr>
          <p:nvPr/>
        </p:nvSpPr>
        <p:spPr>
          <a:xfrm>
            <a:off x="1627051" y="2123246"/>
            <a:ext cx="10013710" cy="204106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latin typeface="Aptos" panose="020B0004020202020204" pitchFamily="34" charset="0"/>
              </a:rPr>
              <a:t>If a user has a mutual agreement with a rating physician that is willing to conduct the PPD rating requested, they can select the middle check box at the bottom of the form and fill out the information about the agreement. The rating physician must be selected in the case of a Mutual agreement, and additional fields will populate based on the selection. </a:t>
            </a:r>
          </a:p>
        </p:txBody>
      </p:sp>
      <p:pic>
        <p:nvPicPr>
          <p:cNvPr id="9" name="Picture 8">
            <a:extLst>
              <a:ext uri="{FF2B5EF4-FFF2-40B4-BE49-F238E27FC236}">
                <a16:creationId xmlns:a16="http://schemas.microsoft.com/office/drawing/2014/main" id="{75652E65-95C8-FA59-735C-6B2DB44FCB7F}"/>
              </a:ext>
            </a:extLst>
          </p:cNvPr>
          <p:cNvPicPr>
            <a:picLocks noChangeAspect="1"/>
          </p:cNvPicPr>
          <p:nvPr/>
        </p:nvPicPr>
        <p:blipFill>
          <a:blip r:embed="rId2"/>
          <a:stretch>
            <a:fillRect/>
          </a:stretch>
        </p:blipFill>
        <p:spPr>
          <a:xfrm>
            <a:off x="637504" y="4357048"/>
            <a:ext cx="10916992" cy="2308675"/>
          </a:xfrm>
          <a:prstGeom prst="rect">
            <a:avLst/>
          </a:prstGeom>
          <a:ln>
            <a:solidFill>
              <a:schemeClr val="accent4"/>
            </a:solidFill>
          </a:ln>
        </p:spPr>
      </p:pic>
      <p:sp>
        <p:nvSpPr>
          <p:cNvPr id="11" name="Oval 10">
            <a:extLst>
              <a:ext uri="{FF2B5EF4-FFF2-40B4-BE49-F238E27FC236}">
                <a16:creationId xmlns:a16="http://schemas.microsoft.com/office/drawing/2014/main" id="{81E932C3-B452-0256-7C4C-C5B34CF32E07}"/>
              </a:ext>
            </a:extLst>
          </p:cNvPr>
          <p:cNvSpPr/>
          <p:nvPr/>
        </p:nvSpPr>
        <p:spPr>
          <a:xfrm>
            <a:off x="3968151" y="4799247"/>
            <a:ext cx="1759787" cy="71216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854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6" name="Text Placeholder 2">
            <a:extLst>
              <a:ext uri="{FF2B5EF4-FFF2-40B4-BE49-F238E27FC236}">
                <a16:creationId xmlns:a16="http://schemas.microsoft.com/office/drawing/2014/main" id="{A471ED5F-8FEF-25D3-F66B-4D88FF898F4F}"/>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PART 2 : D-35 INFORMATION – PREVIOUS PPD EVALUATION</a:t>
            </a:r>
          </a:p>
        </p:txBody>
      </p:sp>
      <p:sp>
        <p:nvSpPr>
          <p:cNvPr id="3" name="Text Placeholder 1">
            <a:extLst>
              <a:ext uri="{FF2B5EF4-FFF2-40B4-BE49-F238E27FC236}">
                <a16:creationId xmlns:a16="http://schemas.microsoft.com/office/drawing/2014/main" id="{7EBE31B0-0060-5742-E498-EF25C7E43FC2}"/>
              </a:ext>
            </a:extLst>
          </p:cNvPr>
          <p:cNvSpPr txBox="1">
            <a:spLocks/>
          </p:cNvSpPr>
          <p:nvPr/>
        </p:nvSpPr>
        <p:spPr>
          <a:xfrm>
            <a:off x="1527894" y="2061524"/>
            <a:ext cx="10351828" cy="1862580"/>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latin typeface="Aptos" panose="020B0004020202020204" pitchFamily="34" charset="0"/>
              </a:rPr>
              <a:t>If this is not the first PPD evaluation process that has been initiated on the selected claim, the name of the rating physician and the reason for a new request must be provided. A rater can not be assigned to a request if they had conducted a previous PPD rating, unless the rating is related to a body part that has not previously been rated. </a:t>
            </a:r>
          </a:p>
        </p:txBody>
      </p:sp>
      <p:pic>
        <p:nvPicPr>
          <p:cNvPr id="5" name="Picture 4">
            <a:extLst>
              <a:ext uri="{FF2B5EF4-FFF2-40B4-BE49-F238E27FC236}">
                <a16:creationId xmlns:a16="http://schemas.microsoft.com/office/drawing/2014/main" id="{7D035A0D-DC50-AF72-935E-74596D8EF042}"/>
              </a:ext>
            </a:extLst>
          </p:cNvPr>
          <p:cNvPicPr>
            <a:picLocks noChangeAspect="1"/>
          </p:cNvPicPr>
          <p:nvPr/>
        </p:nvPicPr>
        <p:blipFill>
          <a:blip r:embed="rId2"/>
          <a:stretch>
            <a:fillRect/>
          </a:stretch>
        </p:blipFill>
        <p:spPr>
          <a:xfrm>
            <a:off x="609599" y="4358163"/>
            <a:ext cx="10916992" cy="2051455"/>
          </a:xfrm>
          <a:prstGeom prst="rect">
            <a:avLst/>
          </a:prstGeom>
          <a:ln>
            <a:solidFill>
              <a:schemeClr val="accent4"/>
            </a:solidFill>
          </a:ln>
        </p:spPr>
      </p:pic>
      <p:sp>
        <p:nvSpPr>
          <p:cNvPr id="11" name="Oval 10">
            <a:extLst>
              <a:ext uri="{FF2B5EF4-FFF2-40B4-BE49-F238E27FC236}">
                <a16:creationId xmlns:a16="http://schemas.microsoft.com/office/drawing/2014/main" id="{81E932C3-B452-0256-7C4C-C5B34CF32E07}"/>
              </a:ext>
            </a:extLst>
          </p:cNvPr>
          <p:cNvSpPr/>
          <p:nvPr/>
        </p:nvSpPr>
        <p:spPr>
          <a:xfrm>
            <a:off x="7625750" y="4191523"/>
            <a:ext cx="2234242" cy="71216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642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FILING A D-35 REQUEST FOR AUTHENTICATED USERS</a:t>
            </a:r>
          </a:p>
        </p:txBody>
      </p:sp>
      <p:pic>
        <p:nvPicPr>
          <p:cNvPr id="4" name="Picture 3">
            <a:extLst>
              <a:ext uri="{FF2B5EF4-FFF2-40B4-BE49-F238E27FC236}">
                <a16:creationId xmlns:a16="http://schemas.microsoft.com/office/drawing/2014/main" id="{0A2DB514-24F9-FF3B-1ABD-50B07074AE55}"/>
              </a:ext>
            </a:extLst>
          </p:cNvPr>
          <p:cNvPicPr>
            <a:picLocks noChangeAspect="1"/>
          </p:cNvPicPr>
          <p:nvPr/>
        </p:nvPicPr>
        <p:blipFill>
          <a:blip r:embed="rId2"/>
          <a:stretch>
            <a:fillRect/>
          </a:stretch>
        </p:blipFill>
        <p:spPr>
          <a:xfrm>
            <a:off x="4753155" y="3316186"/>
            <a:ext cx="7155965" cy="3365939"/>
          </a:xfrm>
          <a:prstGeom prst="rect">
            <a:avLst/>
          </a:prstGeom>
        </p:spPr>
      </p:pic>
      <p:sp>
        <p:nvSpPr>
          <p:cNvPr id="7" name="Arrow: Right 6">
            <a:extLst>
              <a:ext uri="{FF2B5EF4-FFF2-40B4-BE49-F238E27FC236}">
                <a16:creationId xmlns:a16="http://schemas.microsoft.com/office/drawing/2014/main" id="{48833211-9443-223A-3BED-11203FA2DD82}"/>
              </a:ext>
            </a:extLst>
          </p:cNvPr>
          <p:cNvSpPr/>
          <p:nvPr/>
        </p:nvSpPr>
        <p:spPr>
          <a:xfrm rot="5400000">
            <a:off x="10544845" y="5474980"/>
            <a:ext cx="931718" cy="576417"/>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1D4EE8B2-58C1-C4D9-6AEA-D82F7949348B}"/>
              </a:ext>
            </a:extLst>
          </p:cNvPr>
          <p:cNvSpPr txBox="1">
            <a:spLocks/>
          </p:cNvSpPr>
          <p:nvPr/>
        </p:nvSpPr>
        <p:spPr>
          <a:xfrm>
            <a:off x="1219200" y="1903825"/>
            <a:ext cx="10972800" cy="1954368"/>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a:t>After all the required fields have been filled in, users can submit the webform. After pressing the submit button, a modal will pop up to confirm the submission. After pressing submit in the modal, users will be taken back to the dashboard and shown a success message. The submission can be viewed on the Filing History tab.</a:t>
            </a:r>
            <a:endParaRPr lang="en-US" sz="1600" b="0" dirty="0"/>
          </a:p>
        </p:txBody>
      </p:sp>
    </p:spTree>
    <p:extLst>
      <p:ext uri="{BB962C8B-B14F-4D97-AF65-F5344CB8AC3E}">
        <p14:creationId xmlns:p14="http://schemas.microsoft.com/office/powerpoint/2010/main" val="2037233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CORRECTING THE D-35 WEBFORM</a:t>
            </a:r>
          </a:p>
        </p:txBody>
      </p:sp>
      <p:sp>
        <p:nvSpPr>
          <p:cNvPr id="3" name="Text Placeholder 1">
            <a:extLst>
              <a:ext uri="{FF2B5EF4-FFF2-40B4-BE49-F238E27FC236}">
                <a16:creationId xmlns:a16="http://schemas.microsoft.com/office/drawing/2014/main" id="{220B005E-9A6E-7C1C-4306-42747F188512}"/>
              </a:ext>
            </a:extLst>
          </p:cNvPr>
          <p:cNvSpPr txBox="1">
            <a:spLocks/>
          </p:cNvSpPr>
          <p:nvPr/>
        </p:nvSpPr>
        <p:spPr>
          <a:xfrm>
            <a:off x="1570331" y="2091421"/>
            <a:ext cx="10279487" cy="2187281"/>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t>If the Med Unit finds any errors in a D-35 submission, they can send the webform back to the requestor for corrections. If your D-35 submission needs corrections, you will receive an email notification with instructions when it needs to be updated. Note: This may mean that there is information that you need to go back and update on the original claim (D-38) form as well.</a:t>
            </a:r>
          </a:p>
        </p:txBody>
      </p:sp>
      <p:sp>
        <p:nvSpPr>
          <p:cNvPr id="6" name="Text Placeholder 1">
            <a:extLst>
              <a:ext uri="{FF2B5EF4-FFF2-40B4-BE49-F238E27FC236}">
                <a16:creationId xmlns:a16="http://schemas.microsoft.com/office/drawing/2014/main" id="{E0AB7D54-742D-F9B4-1187-601368593A5F}"/>
              </a:ext>
            </a:extLst>
          </p:cNvPr>
          <p:cNvSpPr txBox="1">
            <a:spLocks/>
          </p:cNvSpPr>
          <p:nvPr/>
        </p:nvSpPr>
        <p:spPr>
          <a:xfrm>
            <a:off x="1336964" y="6167777"/>
            <a:ext cx="10630618" cy="566309"/>
          </a:xfrm>
          <a:prstGeom prst="rect">
            <a:avLst/>
          </a:prstGeom>
          <a:solidFill>
            <a:srgbClr val="FFFF00"/>
          </a:solidFill>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The webforms that require corrections can be found in the Filing History tab and will show the “Corrections Required” status. The form can be opened from the link in the Submission Type column to correct any necessary information. </a:t>
            </a:r>
          </a:p>
        </p:txBody>
      </p:sp>
      <p:pic>
        <p:nvPicPr>
          <p:cNvPr id="8" name="Picture 7">
            <a:extLst>
              <a:ext uri="{FF2B5EF4-FFF2-40B4-BE49-F238E27FC236}">
                <a16:creationId xmlns:a16="http://schemas.microsoft.com/office/drawing/2014/main" id="{10850449-9234-9411-9256-3FCD571840A9}"/>
              </a:ext>
            </a:extLst>
          </p:cNvPr>
          <p:cNvPicPr>
            <a:picLocks noChangeAspect="1"/>
          </p:cNvPicPr>
          <p:nvPr/>
        </p:nvPicPr>
        <p:blipFill>
          <a:blip r:embed="rId2"/>
          <a:srcRect t="54246" b="5960"/>
          <a:stretch/>
        </p:blipFill>
        <p:spPr>
          <a:xfrm>
            <a:off x="1831097" y="4195719"/>
            <a:ext cx="9757953" cy="1733909"/>
          </a:xfrm>
          <a:prstGeom prst="rect">
            <a:avLst/>
          </a:prstGeom>
        </p:spPr>
      </p:pic>
      <p:sp>
        <p:nvSpPr>
          <p:cNvPr id="9" name="Oval 8">
            <a:extLst>
              <a:ext uri="{FF2B5EF4-FFF2-40B4-BE49-F238E27FC236}">
                <a16:creationId xmlns:a16="http://schemas.microsoft.com/office/drawing/2014/main" id="{7851FA90-A65E-4363-429C-F8788931CF9F}"/>
              </a:ext>
            </a:extLst>
          </p:cNvPr>
          <p:cNvSpPr/>
          <p:nvPr/>
        </p:nvSpPr>
        <p:spPr>
          <a:xfrm>
            <a:off x="5667554" y="5546825"/>
            <a:ext cx="2074463" cy="49733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669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628835"/>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D-35 CORRECTIONS REQUIRED EMAIL NOTIFICATION</a:t>
            </a:r>
          </a:p>
        </p:txBody>
      </p:sp>
      <p:sp>
        <p:nvSpPr>
          <p:cNvPr id="4" name="Text Placeholder 1">
            <a:extLst>
              <a:ext uri="{FF2B5EF4-FFF2-40B4-BE49-F238E27FC236}">
                <a16:creationId xmlns:a16="http://schemas.microsoft.com/office/drawing/2014/main" id="{15179FC3-42E0-3E52-99F2-D271C9C490E9}"/>
              </a:ext>
            </a:extLst>
          </p:cNvPr>
          <p:cNvSpPr txBox="1">
            <a:spLocks/>
          </p:cNvSpPr>
          <p:nvPr/>
        </p:nvSpPr>
        <p:spPr>
          <a:xfrm>
            <a:off x="1359878" y="2082795"/>
            <a:ext cx="10013709" cy="936451"/>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t>The correction notification email will include a link for you navigate into CARDS to view the corrections needed to the D-35 webform.</a:t>
            </a:r>
          </a:p>
        </p:txBody>
      </p:sp>
      <p:pic>
        <p:nvPicPr>
          <p:cNvPr id="7" name="Picture 6">
            <a:extLst>
              <a:ext uri="{FF2B5EF4-FFF2-40B4-BE49-F238E27FC236}">
                <a16:creationId xmlns:a16="http://schemas.microsoft.com/office/drawing/2014/main" id="{CF371CE5-EE48-088C-1E0D-7D03A6D59A58}"/>
              </a:ext>
            </a:extLst>
          </p:cNvPr>
          <p:cNvPicPr>
            <a:picLocks noChangeAspect="1"/>
          </p:cNvPicPr>
          <p:nvPr/>
        </p:nvPicPr>
        <p:blipFill>
          <a:blip r:embed="rId2"/>
          <a:stretch>
            <a:fillRect/>
          </a:stretch>
        </p:blipFill>
        <p:spPr>
          <a:xfrm>
            <a:off x="3060531" y="3019246"/>
            <a:ext cx="7135891" cy="3754105"/>
          </a:xfrm>
          <a:prstGeom prst="rect">
            <a:avLst/>
          </a:prstGeom>
          <a:ln>
            <a:solidFill>
              <a:schemeClr val="accent4"/>
            </a:solidFill>
          </a:ln>
        </p:spPr>
      </p:pic>
    </p:spTree>
    <p:extLst>
      <p:ext uri="{BB962C8B-B14F-4D97-AF65-F5344CB8AC3E}">
        <p14:creationId xmlns:p14="http://schemas.microsoft.com/office/powerpoint/2010/main" val="129675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CDCCCD17-5B79-CF5E-7E7A-357D9A4218F5}"/>
              </a:ext>
            </a:extLst>
          </p:cNvPr>
          <p:cNvSpPr txBox="1">
            <a:spLocks/>
          </p:cNvSpPr>
          <p:nvPr/>
        </p:nvSpPr>
        <p:spPr>
          <a:xfrm>
            <a:off x="473037" y="1839242"/>
            <a:ext cx="5789408" cy="281404"/>
          </a:xfrm>
          <a:prstGeom prst="rect">
            <a:avLst/>
          </a:prstGeom>
        </p:spPr>
        <p:txBody>
          <a:bodyPr>
            <a:normAutofit fontScale="62500" lnSpcReduction="2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HOW TO REGISTER A NEW ACCOUNT IN THE CARDS APPLICATION</a:t>
            </a:r>
          </a:p>
        </p:txBody>
      </p:sp>
      <p:sp>
        <p:nvSpPr>
          <p:cNvPr id="6" name="Title 3">
            <a:extLst>
              <a:ext uri="{FF2B5EF4-FFF2-40B4-BE49-F238E27FC236}">
                <a16:creationId xmlns:a16="http://schemas.microsoft.com/office/drawing/2014/main" id="{2D0C16B9-07F4-A19A-F34F-376BB2044345}"/>
              </a:ext>
            </a:extLst>
          </p:cNvPr>
          <p:cNvSpPr txBox="1">
            <a:spLocks/>
          </p:cNvSpPr>
          <p:nvPr/>
        </p:nvSpPr>
        <p:spPr>
          <a:xfrm>
            <a:off x="473037" y="592269"/>
            <a:ext cx="5789408" cy="2231136"/>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Aptos" panose="020B0004020202020204" pitchFamily="34" charset="0"/>
              </a:rPr>
              <a:t>CARDS Registration</a:t>
            </a:r>
          </a:p>
        </p:txBody>
      </p:sp>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971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FILING A D-35 WEBFORM</a:t>
            </a:r>
          </a:p>
        </p:txBody>
      </p:sp>
      <p:sp>
        <p:nvSpPr>
          <p:cNvPr id="5" name="Text Placeholder 2">
            <a:extLst>
              <a:ext uri="{FF2B5EF4-FFF2-40B4-BE49-F238E27FC236}">
                <a16:creationId xmlns:a16="http://schemas.microsoft.com/office/drawing/2014/main" id="{59CB145C-99C3-C4E2-AB1F-AD8BBF1451E6}"/>
              </a:ext>
            </a:extLst>
          </p:cNvPr>
          <p:cNvSpPr txBox="1">
            <a:spLocks/>
          </p:cNvSpPr>
          <p:nvPr/>
        </p:nvSpPr>
        <p:spPr>
          <a:xfrm>
            <a:off x="1359878" y="1346614"/>
            <a:ext cx="6640932" cy="628835"/>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solidFill>
                  <a:schemeClr val="bg1"/>
                </a:solidFill>
                <a:latin typeface="Aptos" panose="020B0004020202020204" pitchFamily="34" charset="0"/>
              </a:rPr>
              <a:t>ACCEPTED D-35 WEBFORM</a:t>
            </a:r>
          </a:p>
        </p:txBody>
      </p:sp>
      <p:sp>
        <p:nvSpPr>
          <p:cNvPr id="3" name="Text Placeholder 1">
            <a:extLst>
              <a:ext uri="{FF2B5EF4-FFF2-40B4-BE49-F238E27FC236}">
                <a16:creationId xmlns:a16="http://schemas.microsoft.com/office/drawing/2014/main" id="{F5A6D37B-CBA3-12FB-3D07-4DB586445F67}"/>
              </a:ext>
            </a:extLst>
          </p:cNvPr>
          <p:cNvSpPr txBox="1">
            <a:spLocks/>
          </p:cNvSpPr>
          <p:nvPr/>
        </p:nvSpPr>
        <p:spPr>
          <a:xfrm>
            <a:off x="1359878" y="1938567"/>
            <a:ext cx="10409207" cy="1630816"/>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t>Once the webform has been accepted by the internal Med Unit, the status of the webform will update to “Accepted” and the generated PPD Rating Request will populate in the PPD Rating Tab. At this point, the rating physician has been assigned. </a:t>
            </a:r>
          </a:p>
        </p:txBody>
      </p:sp>
      <p:pic>
        <p:nvPicPr>
          <p:cNvPr id="6" name="Picture 5">
            <a:extLst>
              <a:ext uri="{FF2B5EF4-FFF2-40B4-BE49-F238E27FC236}">
                <a16:creationId xmlns:a16="http://schemas.microsoft.com/office/drawing/2014/main" id="{FCCD435E-2E1D-AF95-C2DE-2B2EF3E133A0}"/>
              </a:ext>
            </a:extLst>
          </p:cNvPr>
          <p:cNvPicPr>
            <a:picLocks noChangeAspect="1"/>
          </p:cNvPicPr>
          <p:nvPr/>
        </p:nvPicPr>
        <p:blipFill>
          <a:blip r:embed="rId2"/>
          <a:srcRect b="17822"/>
          <a:stretch/>
        </p:blipFill>
        <p:spPr>
          <a:xfrm>
            <a:off x="1311086" y="3222278"/>
            <a:ext cx="9163318" cy="1791313"/>
          </a:xfrm>
          <a:prstGeom prst="rect">
            <a:avLst/>
          </a:prstGeom>
          <a:ln>
            <a:solidFill>
              <a:schemeClr val="accent4"/>
            </a:solidFill>
          </a:ln>
        </p:spPr>
      </p:pic>
      <p:pic>
        <p:nvPicPr>
          <p:cNvPr id="8" name="Picture 7">
            <a:extLst>
              <a:ext uri="{FF2B5EF4-FFF2-40B4-BE49-F238E27FC236}">
                <a16:creationId xmlns:a16="http://schemas.microsoft.com/office/drawing/2014/main" id="{8168B7CD-EF2A-80D9-6A5A-5404E419BDA6}"/>
              </a:ext>
            </a:extLst>
          </p:cNvPr>
          <p:cNvPicPr>
            <a:picLocks noChangeAspect="1"/>
          </p:cNvPicPr>
          <p:nvPr/>
        </p:nvPicPr>
        <p:blipFill>
          <a:blip r:embed="rId3"/>
          <a:stretch>
            <a:fillRect/>
          </a:stretch>
        </p:blipFill>
        <p:spPr>
          <a:xfrm>
            <a:off x="3010618" y="4875582"/>
            <a:ext cx="8916837" cy="1871309"/>
          </a:xfrm>
          <a:prstGeom prst="rect">
            <a:avLst/>
          </a:prstGeom>
          <a:ln>
            <a:solidFill>
              <a:schemeClr val="accent4"/>
            </a:solidFill>
          </a:ln>
        </p:spPr>
      </p:pic>
    </p:spTree>
    <p:extLst>
      <p:ext uri="{BB962C8B-B14F-4D97-AF65-F5344CB8AC3E}">
        <p14:creationId xmlns:p14="http://schemas.microsoft.com/office/powerpoint/2010/main" val="2952423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871B56AA-0890-35B6-8161-0310C29C7203}"/>
              </a:ext>
            </a:extLst>
          </p:cNvPr>
          <p:cNvSpPr txBox="1">
            <a:spLocks/>
          </p:cNvSpPr>
          <p:nvPr/>
        </p:nvSpPr>
        <p:spPr>
          <a:xfrm>
            <a:off x="1549880" y="1081752"/>
            <a:ext cx="9092240" cy="1687327"/>
          </a:xfrm>
          <a:prstGeom prst="rect">
            <a:avLst/>
          </a:prstGeom>
        </p:spPr>
        <p:txBody>
          <a:bodyPr vert="horz" lIns="109728" tIns="109728" rIns="109728" bIns="91440" rtlCol="0" anchor="ctr"/>
          <a:lstStyle>
            <a:defPPr>
              <a:defRPr lang="en-US"/>
            </a:defPPr>
            <a:lvl1pPr marL="0" algn="l" defTabSz="914400" rtl="0" eaLnBrk="1" latinLnBrk="0" hangingPunct="1">
              <a:defRPr sz="1200" kern="1200" spc="150" baseline="0">
                <a:solidFill>
                  <a:schemeClr val="tx1">
                    <a:lumMod val="75000"/>
                    <a:lumOff val="25000"/>
                  </a:schemeClr>
                </a:solidFill>
                <a:effectLst>
                  <a:outerShdw blurRad="50800" dist="38100" dir="240000" algn="ctr" rotWithShape="0">
                    <a:schemeClr val="tx1">
                      <a:alpha val="43000"/>
                    </a:schemeClr>
                  </a:outerShdw>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a:t>KNOWLEDGE CHECK</a:t>
            </a:r>
            <a:endParaRPr lang="en-US" sz="6600" dirty="0"/>
          </a:p>
        </p:txBody>
      </p:sp>
      <p:pic>
        <p:nvPicPr>
          <p:cNvPr id="5" name="Picture 4" descr="300 pixel state seal">
            <a:extLst>
              <a:ext uri="{FF2B5EF4-FFF2-40B4-BE49-F238E27FC236}">
                <a16:creationId xmlns:a16="http://schemas.microsoft.com/office/drawing/2014/main" id="{29EDFDD9-2C98-CA1F-2BDA-30F93DDE0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648" y="2769079"/>
            <a:ext cx="2761274" cy="276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88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8E2F00-9B97-6776-999A-EE6C20545E54}"/>
              </a:ext>
            </a:extLst>
          </p:cNvPr>
          <p:cNvSpPr txBox="1">
            <a:spLocks/>
          </p:cNvSpPr>
          <p:nvPr/>
        </p:nvSpPr>
        <p:spPr>
          <a:xfrm>
            <a:off x="346465" y="415510"/>
            <a:ext cx="4653770" cy="2393004"/>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Aptos" panose="020B0004020202020204" pitchFamily="34" charset="0"/>
              </a:rPr>
              <a:t>RATING ASSIGNMENT</a:t>
            </a:r>
          </a:p>
        </p:txBody>
      </p:sp>
    </p:spTree>
    <p:extLst>
      <p:ext uri="{BB962C8B-B14F-4D97-AF65-F5344CB8AC3E}">
        <p14:creationId xmlns:p14="http://schemas.microsoft.com/office/powerpoint/2010/main" val="3847908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RATING ASSIGNMENT</a:t>
            </a:r>
          </a:p>
        </p:txBody>
      </p:sp>
      <p:sp>
        <p:nvSpPr>
          <p:cNvPr id="3" name="Text Placeholder 1">
            <a:extLst>
              <a:ext uri="{FF2B5EF4-FFF2-40B4-BE49-F238E27FC236}">
                <a16:creationId xmlns:a16="http://schemas.microsoft.com/office/drawing/2014/main" id="{BE9081D9-AA0D-9A67-A11C-0943E6E6C9BD}"/>
              </a:ext>
            </a:extLst>
          </p:cNvPr>
          <p:cNvSpPr txBox="1">
            <a:spLocks/>
          </p:cNvSpPr>
          <p:nvPr/>
        </p:nvSpPr>
        <p:spPr>
          <a:xfrm>
            <a:off x="1644874" y="2013521"/>
            <a:ext cx="10149020" cy="1979981"/>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b="0" dirty="0"/>
              <a:t>When an assignment has occurred on the request, the submitter of the form and the assigned physician will be notified via email of the assignment. The contact information of the physician will be provided in the email. The email will include a PDF version of the submitted data from CARDS in the template shown below. </a:t>
            </a:r>
          </a:p>
        </p:txBody>
      </p:sp>
      <p:pic>
        <p:nvPicPr>
          <p:cNvPr id="4" name="Picture 3">
            <a:extLst>
              <a:ext uri="{FF2B5EF4-FFF2-40B4-BE49-F238E27FC236}">
                <a16:creationId xmlns:a16="http://schemas.microsoft.com/office/drawing/2014/main" id="{03EEC852-8D28-C745-92CD-9A44AE224EDE}"/>
              </a:ext>
            </a:extLst>
          </p:cNvPr>
          <p:cNvPicPr>
            <a:picLocks noChangeAspect="1"/>
          </p:cNvPicPr>
          <p:nvPr/>
        </p:nvPicPr>
        <p:blipFill>
          <a:blip r:embed="rId2"/>
          <a:stretch>
            <a:fillRect/>
          </a:stretch>
        </p:blipFill>
        <p:spPr>
          <a:xfrm>
            <a:off x="4213360" y="3704253"/>
            <a:ext cx="4230844" cy="2951610"/>
          </a:xfrm>
          <a:prstGeom prst="rect">
            <a:avLst/>
          </a:prstGeom>
          <a:ln w="9525">
            <a:solidFill>
              <a:schemeClr val="tx1"/>
            </a:solidFill>
          </a:ln>
        </p:spPr>
      </p:pic>
    </p:spTree>
    <p:extLst>
      <p:ext uri="{BB962C8B-B14F-4D97-AF65-F5344CB8AC3E}">
        <p14:creationId xmlns:p14="http://schemas.microsoft.com/office/powerpoint/2010/main" val="335502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PPD RATING REQUEST STATUS</a:t>
            </a:r>
          </a:p>
        </p:txBody>
      </p:sp>
      <p:sp>
        <p:nvSpPr>
          <p:cNvPr id="5" name="Text Placeholder 1">
            <a:extLst>
              <a:ext uri="{FF2B5EF4-FFF2-40B4-BE49-F238E27FC236}">
                <a16:creationId xmlns:a16="http://schemas.microsoft.com/office/drawing/2014/main" id="{269CDDC0-8908-BDE7-0ACF-C36E416A111F}"/>
              </a:ext>
            </a:extLst>
          </p:cNvPr>
          <p:cNvSpPr txBox="1">
            <a:spLocks/>
          </p:cNvSpPr>
          <p:nvPr/>
        </p:nvSpPr>
        <p:spPr>
          <a:xfrm>
            <a:off x="1132114" y="2032241"/>
            <a:ext cx="10972800" cy="2107424"/>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When an assignment has occurred on the request, request will remain in the “Pending” status until the physician choses to either decline a request, mark themselves as ineligible to perform the request, or two days have elapsed since the assignment. Once the two days have elapsed, the request will be accepted, and the rating appointment can be completed</a:t>
            </a:r>
          </a:p>
        </p:txBody>
      </p:sp>
      <p:pic>
        <p:nvPicPr>
          <p:cNvPr id="6" name="Picture 5">
            <a:extLst>
              <a:ext uri="{FF2B5EF4-FFF2-40B4-BE49-F238E27FC236}">
                <a16:creationId xmlns:a16="http://schemas.microsoft.com/office/drawing/2014/main" id="{79C0A3FB-DBF8-DE74-4397-8EA53B4447E6}"/>
              </a:ext>
            </a:extLst>
          </p:cNvPr>
          <p:cNvPicPr>
            <a:picLocks noChangeAspect="1"/>
          </p:cNvPicPr>
          <p:nvPr/>
        </p:nvPicPr>
        <p:blipFill>
          <a:blip r:embed="rId2"/>
          <a:srcRect t="4864" b="4530"/>
          <a:stretch/>
        </p:blipFill>
        <p:spPr>
          <a:xfrm>
            <a:off x="1321927" y="3600237"/>
            <a:ext cx="7349349" cy="1397466"/>
          </a:xfrm>
          <a:prstGeom prst="rect">
            <a:avLst/>
          </a:prstGeom>
          <a:ln>
            <a:solidFill>
              <a:schemeClr val="accent4"/>
            </a:solidFill>
          </a:ln>
        </p:spPr>
      </p:pic>
      <p:pic>
        <p:nvPicPr>
          <p:cNvPr id="7" name="Picture 6">
            <a:extLst>
              <a:ext uri="{FF2B5EF4-FFF2-40B4-BE49-F238E27FC236}">
                <a16:creationId xmlns:a16="http://schemas.microsoft.com/office/drawing/2014/main" id="{ECC9059A-C057-960C-6379-026CDBC0C187}"/>
              </a:ext>
            </a:extLst>
          </p:cNvPr>
          <p:cNvPicPr>
            <a:picLocks noChangeAspect="1"/>
          </p:cNvPicPr>
          <p:nvPr/>
        </p:nvPicPr>
        <p:blipFill>
          <a:blip r:embed="rId3"/>
          <a:stretch>
            <a:fillRect/>
          </a:stretch>
        </p:blipFill>
        <p:spPr>
          <a:xfrm>
            <a:off x="3564294" y="5147298"/>
            <a:ext cx="8018038" cy="1560689"/>
          </a:xfrm>
          <a:prstGeom prst="rect">
            <a:avLst/>
          </a:prstGeom>
          <a:ln>
            <a:solidFill>
              <a:schemeClr val="accent4"/>
            </a:solidFill>
          </a:ln>
        </p:spPr>
      </p:pic>
    </p:spTree>
    <p:extLst>
      <p:ext uri="{BB962C8B-B14F-4D97-AF65-F5344CB8AC3E}">
        <p14:creationId xmlns:p14="http://schemas.microsoft.com/office/powerpoint/2010/main" val="1214442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DECLINED/ INELIGIBLE REQUESTS</a:t>
            </a:r>
          </a:p>
        </p:txBody>
      </p:sp>
      <p:sp>
        <p:nvSpPr>
          <p:cNvPr id="3" name="Text Placeholder 1">
            <a:extLst>
              <a:ext uri="{FF2B5EF4-FFF2-40B4-BE49-F238E27FC236}">
                <a16:creationId xmlns:a16="http://schemas.microsoft.com/office/drawing/2014/main" id="{E37F92A2-2A83-CAC8-DC0F-876438B32A05}"/>
              </a:ext>
            </a:extLst>
          </p:cNvPr>
          <p:cNvSpPr txBox="1">
            <a:spLocks/>
          </p:cNvSpPr>
          <p:nvPr/>
        </p:nvSpPr>
        <p:spPr>
          <a:xfrm>
            <a:off x="1203662" y="1956033"/>
            <a:ext cx="10627554" cy="1752860"/>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If the assigned rating physician chooses to decline a request or mark them as ineligible to perform the rating, the status of the request will update to reflect the action taken. You will have the ability to update the rating for a new assignment or a random assignment will occur automatically after 6 days. </a:t>
            </a:r>
          </a:p>
          <a:p>
            <a:endParaRPr lang="en-US" sz="1600" b="0" dirty="0"/>
          </a:p>
        </p:txBody>
      </p:sp>
      <p:pic>
        <p:nvPicPr>
          <p:cNvPr id="4" name="Picture 3">
            <a:extLst>
              <a:ext uri="{FF2B5EF4-FFF2-40B4-BE49-F238E27FC236}">
                <a16:creationId xmlns:a16="http://schemas.microsoft.com/office/drawing/2014/main" id="{74FC4CEB-4ADA-6339-487D-9847CC7F7683}"/>
              </a:ext>
            </a:extLst>
          </p:cNvPr>
          <p:cNvPicPr>
            <a:picLocks noChangeAspect="1"/>
          </p:cNvPicPr>
          <p:nvPr/>
        </p:nvPicPr>
        <p:blipFill>
          <a:blip r:embed="rId2"/>
          <a:stretch>
            <a:fillRect/>
          </a:stretch>
        </p:blipFill>
        <p:spPr>
          <a:xfrm>
            <a:off x="1203662" y="3708893"/>
            <a:ext cx="10785036" cy="2738560"/>
          </a:xfrm>
          <a:prstGeom prst="rect">
            <a:avLst/>
          </a:prstGeom>
          <a:ln>
            <a:solidFill>
              <a:schemeClr val="accent4"/>
            </a:solidFill>
          </a:ln>
        </p:spPr>
      </p:pic>
      <p:sp>
        <p:nvSpPr>
          <p:cNvPr id="10" name="Oval 9">
            <a:extLst>
              <a:ext uri="{FF2B5EF4-FFF2-40B4-BE49-F238E27FC236}">
                <a16:creationId xmlns:a16="http://schemas.microsoft.com/office/drawing/2014/main" id="{B3F903BA-917F-8DE1-8FAD-5B074FCAF965}"/>
              </a:ext>
            </a:extLst>
          </p:cNvPr>
          <p:cNvSpPr/>
          <p:nvPr/>
        </p:nvSpPr>
        <p:spPr>
          <a:xfrm>
            <a:off x="10758196" y="5537493"/>
            <a:ext cx="1313225" cy="10872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3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DECLINED/ INELIGIBLE REQUESTS</a:t>
            </a:r>
          </a:p>
        </p:txBody>
      </p:sp>
      <p:sp>
        <p:nvSpPr>
          <p:cNvPr id="5" name="Text Placeholder 1">
            <a:extLst>
              <a:ext uri="{FF2B5EF4-FFF2-40B4-BE49-F238E27FC236}">
                <a16:creationId xmlns:a16="http://schemas.microsoft.com/office/drawing/2014/main" id="{EE9F2F2E-AE72-071E-17F2-4746DDB23FEE}"/>
              </a:ext>
            </a:extLst>
          </p:cNvPr>
          <p:cNvSpPr txBox="1">
            <a:spLocks/>
          </p:cNvSpPr>
          <p:nvPr/>
        </p:nvSpPr>
        <p:spPr>
          <a:xfrm>
            <a:off x="1219200" y="2052577"/>
            <a:ext cx="10972800" cy="1637681"/>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Once a request has been declined, you are able to reopen the D-35 webform to submit updates. Updates can also be made prior to the acceptance of the request from the physician if there are any changes to the request. </a:t>
            </a:r>
          </a:p>
        </p:txBody>
      </p:sp>
      <p:pic>
        <p:nvPicPr>
          <p:cNvPr id="6" name="Picture 5">
            <a:extLst>
              <a:ext uri="{FF2B5EF4-FFF2-40B4-BE49-F238E27FC236}">
                <a16:creationId xmlns:a16="http://schemas.microsoft.com/office/drawing/2014/main" id="{5A426A20-7E1E-281E-7408-9377851573A6}"/>
              </a:ext>
            </a:extLst>
          </p:cNvPr>
          <p:cNvPicPr>
            <a:picLocks noChangeAspect="1"/>
          </p:cNvPicPr>
          <p:nvPr/>
        </p:nvPicPr>
        <p:blipFill>
          <a:blip r:embed="rId2"/>
          <a:stretch>
            <a:fillRect/>
          </a:stretch>
        </p:blipFill>
        <p:spPr>
          <a:xfrm>
            <a:off x="4217437" y="2913877"/>
            <a:ext cx="7809722" cy="3682866"/>
          </a:xfrm>
          <a:prstGeom prst="rect">
            <a:avLst/>
          </a:prstGeom>
          <a:ln>
            <a:solidFill>
              <a:schemeClr val="accent4"/>
            </a:solidFill>
          </a:ln>
        </p:spPr>
      </p:pic>
    </p:spTree>
    <p:extLst>
      <p:ext uri="{BB962C8B-B14F-4D97-AF65-F5344CB8AC3E}">
        <p14:creationId xmlns:p14="http://schemas.microsoft.com/office/powerpoint/2010/main" val="645139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UPDATED D-3 WEBFORM</a:t>
            </a:r>
          </a:p>
        </p:txBody>
      </p:sp>
      <p:sp>
        <p:nvSpPr>
          <p:cNvPr id="3" name="Text Placeholder 1">
            <a:extLst>
              <a:ext uri="{FF2B5EF4-FFF2-40B4-BE49-F238E27FC236}">
                <a16:creationId xmlns:a16="http://schemas.microsoft.com/office/drawing/2014/main" id="{5E3FC97B-7F1B-71BC-89B4-4575F2AA7605}"/>
              </a:ext>
            </a:extLst>
          </p:cNvPr>
          <p:cNvSpPr txBox="1">
            <a:spLocks/>
          </p:cNvSpPr>
          <p:nvPr/>
        </p:nvSpPr>
        <p:spPr>
          <a:xfrm>
            <a:off x="1321927" y="2075902"/>
            <a:ext cx="10972800"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The update form only allows certain details to be updated, such as the injured employee information and updates to the selected body parts. The rating physician can only be updated if the rater declined the request or marked themselves as ineligible. If a general update is made, the rater will remain on the request.</a:t>
            </a:r>
          </a:p>
        </p:txBody>
      </p:sp>
      <p:pic>
        <p:nvPicPr>
          <p:cNvPr id="4" name="Picture 3">
            <a:extLst>
              <a:ext uri="{FF2B5EF4-FFF2-40B4-BE49-F238E27FC236}">
                <a16:creationId xmlns:a16="http://schemas.microsoft.com/office/drawing/2014/main" id="{6A94EAEF-B508-F214-474F-58AAA95A3FFE}"/>
              </a:ext>
            </a:extLst>
          </p:cNvPr>
          <p:cNvPicPr>
            <a:picLocks noChangeAspect="1"/>
          </p:cNvPicPr>
          <p:nvPr/>
        </p:nvPicPr>
        <p:blipFill>
          <a:blip r:embed="rId2"/>
          <a:stretch>
            <a:fillRect/>
          </a:stretch>
        </p:blipFill>
        <p:spPr>
          <a:xfrm>
            <a:off x="3116424" y="3597011"/>
            <a:ext cx="8754373" cy="3146178"/>
          </a:xfrm>
          <a:prstGeom prst="rect">
            <a:avLst/>
          </a:prstGeom>
          <a:ln>
            <a:solidFill>
              <a:schemeClr val="accent4"/>
            </a:solidFill>
          </a:ln>
        </p:spPr>
      </p:pic>
    </p:spTree>
    <p:extLst>
      <p:ext uri="{BB962C8B-B14F-4D97-AF65-F5344CB8AC3E}">
        <p14:creationId xmlns:p14="http://schemas.microsoft.com/office/powerpoint/2010/main" val="3368302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COMPLETING THE RATING PROCESS</a:t>
            </a:r>
          </a:p>
        </p:txBody>
      </p:sp>
      <p:sp>
        <p:nvSpPr>
          <p:cNvPr id="5" name="Text Placeholder 1">
            <a:extLst>
              <a:ext uri="{FF2B5EF4-FFF2-40B4-BE49-F238E27FC236}">
                <a16:creationId xmlns:a16="http://schemas.microsoft.com/office/drawing/2014/main" id="{533A4E82-28F4-2304-43ED-02B945CD65C2}"/>
              </a:ext>
            </a:extLst>
          </p:cNvPr>
          <p:cNvSpPr txBox="1">
            <a:spLocks/>
          </p:cNvSpPr>
          <p:nvPr/>
        </p:nvSpPr>
        <p:spPr>
          <a:xfrm>
            <a:off x="1321927" y="2001585"/>
            <a:ext cx="10972800" cy="1354216"/>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The rating process is complete once the rating has been submitted. An email will be sent to all involved parties including the requestor, the clinical practitioner, and any additional emails provided in the PPD transaction.</a:t>
            </a:r>
          </a:p>
        </p:txBody>
      </p:sp>
      <p:pic>
        <p:nvPicPr>
          <p:cNvPr id="6" name="Picture 5">
            <a:extLst>
              <a:ext uri="{FF2B5EF4-FFF2-40B4-BE49-F238E27FC236}">
                <a16:creationId xmlns:a16="http://schemas.microsoft.com/office/drawing/2014/main" id="{D91A46A4-E9C3-B563-D040-ADF63337EA11}"/>
              </a:ext>
            </a:extLst>
          </p:cNvPr>
          <p:cNvPicPr>
            <a:picLocks noChangeAspect="1"/>
          </p:cNvPicPr>
          <p:nvPr/>
        </p:nvPicPr>
        <p:blipFill>
          <a:blip r:embed="rId2"/>
          <a:srcRect b="13223"/>
          <a:stretch/>
        </p:blipFill>
        <p:spPr>
          <a:xfrm>
            <a:off x="1321927" y="3137713"/>
            <a:ext cx="7651724" cy="3067312"/>
          </a:xfrm>
          <a:prstGeom prst="rect">
            <a:avLst/>
          </a:prstGeom>
          <a:ln>
            <a:solidFill>
              <a:schemeClr val="accent4"/>
            </a:solidFill>
          </a:ln>
        </p:spPr>
      </p:pic>
      <p:pic>
        <p:nvPicPr>
          <p:cNvPr id="7" name="Picture 6">
            <a:extLst>
              <a:ext uri="{FF2B5EF4-FFF2-40B4-BE49-F238E27FC236}">
                <a16:creationId xmlns:a16="http://schemas.microsoft.com/office/drawing/2014/main" id="{25B6F46A-333D-87F1-7F00-C68E8AAC7B5A}"/>
              </a:ext>
            </a:extLst>
          </p:cNvPr>
          <p:cNvPicPr>
            <a:picLocks noChangeAspect="1"/>
          </p:cNvPicPr>
          <p:nvPr/>
        </p:nvPicPr>
        <p:blipFill>
          <a:blip r:embed="rId3"/>
          <a:stretch>
            <a:fillRect/>
          </a:stretch>
        </p:blipFill>
        <p:spPr>
          <a:xfrm>
            <a:off x="3728171" y="5044050"/>
            <a:ext cx="8227454" cy="1646830"/>
          </a:xfrm>
          <a:prstGeom prst="rect">
            <a:avLst/>
          </a:prstGeom>
          <a:ln>
            <a:solidFill>
              <a:schemeClr val="accent4"/>
            </a:solidFill>
          </a:ln>
        </p:spPr>
      </p:pic>
    </p:spTree>
    <p:extLst>
      <p:ext uri="{BB962C8B-B14F-4D97-AF65-F5344CB8AC3E}">
        <p14:creationId xmlns:p14="http://schemas.microsoft.com/office/powerpoint/2010/main" val="2919410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21927" y="652975"/>
            <a:ext cx="10013709" cy="1030360"/>
          </a:xfrm>
        </p:spPr>
        <p:txBody>
          <a:bodyPr>
            <a:normAutofit fontScale="90000"/>
          </a:bodyPr>
          <a:lstStyle/>
          <a:p>
            <a:r>
              <a:rPr lang="en-US" sz="4400" dirty="0"/>
              <a:t>WITHDRAWN REQUESTS</a:t>
            </a:r>
          </a:p>
        </p:txBody>
      </p:sp>
      <p:sp>
        <p:nvSpPr>
          <p:cNvPr id="3" name="Text Placeholder 1">
            <a:extLst>
              <a:ext uri="{FF2B5EF4-FFF2-40B4-BE49-F238E27FC236}">
                <a16:creationId xmlns:a16="http://schemas.microsoft.com/office/drawing/2014/main" id="{AAB2B14A-8B5E-F043-5EFD-D3E77D10F60E}"/>
              </a:ext>
            </a:extLst>
          </p:cNvPr>
          <p:cNvSpPr txBox="1">
            <a:spLocks/>
          </p:cNvSpPr>
          <p:nvPr/>
        </p:nvSpPr>
        <p:spPr>
          <a:xfrm>
            <a:off x="1311539" y="2036552"/>
            <a:ext cx="10972800" cy="1433655"/>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b="0" dirty="0"/>
              <a:t>When a request is withdrawn, an email will be sent to all involved parties including the requestor, the clinical practitioner, and any additional emails provided in the PPD transaction. No additional action can be taken once a request is withdrawn.</a:t>
            </a:r>
          </a:p>
        </p:txBody>
      </p:sp>
      <p:pic>
        <p:nvPicPr>
          <p:cNvPr id="4" name="Picture 3">
            <a:extLst>
              <a:ext uri="{FF2B5EF4-FFF2-40B4-BE49-F238E27FC236}">
                <a16:creationId xmlns:a16="http://schemas.microsoft.com/office/drawing/2014/main" id="{C5AFCE4B-BE8C-486E-F09D-9B8C1E352FAC}"/>
              </a:ext>
            </a:extLst>
          </p:cNvPr>
          <p:cNvPicPr>
            <a:picLocks noChangeAspect="1"/>
          </p:cNvPicPr>
          <p:nvPr/>
        </p:nvPicPr>
        <p:blipFill>
          <a:blip r:embed="rId2"/>
          <a:srcRect l="810" t="2508" r="1079" b="1838"/>
          <a:stretch/>
        </p:blipFill>
        <p:spPr>
          <a:xfrm>
            <a:off x="1617306" y="3232709"/>
            <a:ext cx="6658947" cy="2932758"/>
          </a:xfrm>
          <a:prstGeom prst="rect">
            <a:avLst/>
          </a:prstGeom>
          <a:ln>
            <a:solidFill>
              <a:schemeClr val="accent4"/>
            </a:solidFill>
          </a:ln>
        </p:spPr>
      </p:pic>
      <p:pic>
        <p:nvPicPr>
          <p:cNvPr id="8" name="Picture 7">
            <a:extLst>
              <a:ext uri="{FF2B5EF4-FFF2-40B4-BE49-F238E27FC236}">
                <a16:creationId xmlns:a16="http://schemas.microsoft.com/office/drawing/2014/main" id="{8539A5E6-BD05-801A-CC8E-D14A7B11E52E}"/>
              </a:ext>
            </a:extLst>
          </p:cNvPr>
          <p:cNvPicPr>
            <a:picLocks noChangeAspect="1"/>
          </p:cNvPicPr>
          <p:nvPr/>
        </p:nvPicPr>
        <p:blipFill>
          <a:blip r:embed="rId3"/>
          <a:stretch>
            <a:fillRect/>
          </a:stretch>
        </p:blipFill>
        <p:spPr>
          <a:xfrm>
            <a:off x="4133461" y="5038664"/>
            <a:ext cx="7675282" cy="1436000"/>
          </a:xfrm>
          <a:prstGeom prst="rect">
            <a:avLst/>
          </a:prstGeom>
          <a:ln>
            <a:solidFill>
              <a:schemeClr val="accent4"/>
            </a:solidFill>
          </a:ln>
        </p:spPr>
      </p:pic>
    </p:spTree>
    <p:extLst>
      <p:ext uri="{BB962C8B-B14F-4D97-AF65-F5344CB8AC3E}">
        <p14:creationId xmlns:p14="http://schemas.microsoft.com/office/powerpoint/2010/main" val="60887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6" name="Text Placeholder 1">
            <a:extLst>
              <a:ext uri="{FF2B5EF4-FFF2-40B4-BE49-F238E27FC236}">
                <a16:creationId xmlns:a16="http://schemas.microsoft.com/office/drawing/2014/main" id="{C9F280F2-FCFD-27E2-01E4-42CC8E925D62}"/>
              </a:ext>
            </a:extLst>
          </p:cNvPr>
          <p:cNvSpPr txBox="1">
            <a:spLocks/>
          </p:cNvSpPr>
          <p:nvPr/>
        </p:nvSpPr>
        <p:spPr>
          <a:xfrm>
            <a:off x="1217408" y="2047830"/>
            <a:ext cx="10972800"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Step 1: Navigate to the CARDS site (environment will be available starting June 2</a:t>
            </a:r>
            <a:r>
              <a:rPr lang="en-US" baseline="30000" dirty="0">
                <a:latin typeface="Aptos" panose="020B0004020202020204" pitchFamily="34" charset="0"/>
              </a:rPr>
              <a:t>nd</a:t>
            </a:r>
            <a:r>
              <a:rPr lang="en-US" dirty="0">
                <a:latin typeface="Aptos" panose="020B0004020202020204" pitchFamily="34" charset="0"/>
              </a:rPr>
              <a:t> )</a:t>
            </a:r>
          </a:p>
          <a:p>
            <a:r>
              <a:rPr lang="en-US" dirty="0">
                <a:latin typeface="Aptos" panose="020B0004020202020204" pitchFamily="34" charset="0"/>
              </a:rPr>
              <a:t>Step 2: Select “Register Today” or “Register now” to initiate the registration process</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pic>
        <p:nvPicPr>
          <p:cNvPr id="9" name="Picture 8">
            <a:extLst>
              <a:ext uri="{FF2B5EF4-FFF2-40B4-BE49-F238E27FC236}">
                <a16:creationId xmlns:a16="http://schemas.microsoft.com/office/drawing/2014/main" id="{30351203-EE29-1B71-9E9D-482C2CC00173}"/>
              </a:ext>
            </a:extLst>
          </p:cNvPr>
          <p:cNvPicPr>
            <a:picLocks noChangeAspect="1"/>
          </p:cNvPicPr>
          <p:nvPr/>
        </p:nvPicPr>
        <p:blipFill>
          <a:blip r:embed="rId2"/>
          <a:srcRect b="6103"/>
          <a:stretch/>
        </p:blipFill>
        <p:spPr>
          <a:xfrm>
            <a:off x="2171700" y="3143698"/>
            <a:ext cx="8692283" cy="3298824"/>
          </a:xfrm>
          <a:prstGeom prst="rect">
            <a:avLst/>
          </a:prstGeom>
          <a:ln>
            <a:solidFill>
              <a:schemeClr val="accent4"/>
            </a:solidFill>
          </a:ln>
        </p:spPr>
      </p:pic>
      <p:sp>
        <p:nvSpPr>
          <p:cNvPr id="14" name="Oval 13">
            <a:extLst>
              <a:ext uri="{FF2B5EF4-FFF2-40B4-BE49-F238E27FC236}">
                <a16:creationId xmlns:a16="http://schemas.microsoft.com/office/drawing/2014/main" id="{82FEAB60-5C78-B48E-1F16-8A8CAFAC1F13}"/>
              </a:ext>
            </a:extLst>
          </p:cNvPr>
          <p:cNvSpPr/>
          <p:nvPr/>
        </p:nvSpPr>
        <p:spPr>
          <a:xfrm>
            <a:off x="1647645" y="5003321"/>
            <a:ext cx="2009955" cy="56630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B0F43EA-D004-C12E-71D5-750CD0A7C5F2}"/>
              </a:ext>
            </a:extLst>
          </p:cNvPr>
          <p:cNvSpPr/>
          <p:nvPr/>
        </p:nvSpPr>
        <p:spPr>
          <a:xfrm>
            <a:off x="7467600" y="5373810"/>
            <a:ext cx="2009955" cy="56630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438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300 W Sahara Ave, Las Vegas, NV 89102 - Office for Lease | LoopNet.com">
            <a:extLst>
              <a:ext uri="{FF2B5EF4-FFF2-40B4-BE49-F238E27FC236}">
                <a16:creationId xmlns:a16="http://schemas.microsoft.com/office/drawing/2014/main" id="{D5386381-AD7D-29F5-2E25-4097D7D9794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1" r="20773" b="12413"/>
          <a:stretch/>
        </p:blipFill>
        <p:spPr bwMode="auto">
          <a:xfrm>
            <a:off x="5129631" y="192558"/>
            <a:ext cx="6802229" cy="6430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75" y="3568921"/>
            <a:ext cx="2761274" cy="27612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98E2F00-9B97-6776-999A-EE6C20545E54}"/>
              </a:ext>
            </a:extLst>
          </p:cNvPr>
          <p:cNvSpPr txBox="1">
            <a:spLocks/>
          </p:cNvSpPr>
          <p:nvPr/>
        </p:nvSpPr>
        <p:spPr>
          <a:xfrm>
            <a:off x="475861" y="415510"/>
            <a:ext cx="4450702" cy="2393004"/>
          </a:xfrm>
          <a:prstGeom prst="rect">
            <a:avLst/>
          </a:prstGeom>
        </p:spPr>
        <p:txBody>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Aptos" panose="020B0004020202020204" pitchFamily="34" charset="0"/>
              </a:rPr>
              <a:t>COMPLAINT WEBFORM</a:t>
            </a:r>
          </a:p>
        </p:txBody>
      </p:sp>
      <p:sp>
        <p:nvSpPr>
          <p:cNvPr id="5" name="Text Placeholder 2">
            <a:extLst>
              <a:ext uri="{FF2B5EF4-FFF2-40B4-BE49-F238E27FC236}">
                <a16:creationId xmlns:a16="http://schemas.microsoft.com/office/drawing/2014/main" id="{E7265E4E-BE5F-5D08-543B-E0A538E2E8C7}"/>
              </a:ext>
            </a:extLst>
          </p:cNvPr>
          <p:cNvSpPr txBox="1">
            <a:spLocks/>
          </p:cNvSpPr>
          <p:nvPr/>
        </p:nvSpPr>
        <p:spPr>
          <a:xfrm>
            <a:off x="475861" y="1612012"/>
            <a:ext cx="5624422"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200" dirty="0">
                <a:latin typeface="Aptos" panose="020B0004020202020204" pitchFamily="34" charset="0"/>
              </a:rPr>
              <a:t>FILING A COMPLAINT FOR NON-AUTHENTICATED USERS</a:t>
            </a:r>
          </a:p>
        </p:txBody>
      </p:sp>
    </p:spTree>
    <p:extLst>
      <p:ext uri="{BB962C8B-B14F-4D97-AF65-F5344CB8AC3E}">
        <p14:creationId xmlns:p14="http://schemas.microsoft.com/office/powerpoint/2010/main" val="2007679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COMPLAINT WEBFORM</a:t>
            </a:r>
          </a:p>
        </p:txBody>
      </p:sp>
      <p:sp>
        <p:nvSpPr>
          <p:cNvPr id="11" name="Text Placeholder 2">
            <a:extLst>
              <a:ext uri="{FF2B5EF4-FFF2-40B4-BE49-F238E27FC236}">
                <a16:creationId xmlns:a16="http://schemas.microsoft.com/office/drawing/2014/main" id="{CF700EE5-9EDD-9FE2-00A7-2B203DB43213}"/>
              </a:ext>
            </a:extLst>
          </p:cNvPr>
          <p:cNvSpPr txBox="1">
            <a:spLocks/>
          </p:cNvSpPr>
          <p:nvPr/>
        </p:nvSpPr>
        <p:spPr>
          <a:xfrm>
            <a:off x="1365588" y="1408921"/>
            <a:ext cx="7329837"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FILING A COMPLAINT IN CARDS FOR NON-AUTHENTICATED USERS</a:t>
            </a:r>
          </a:p>
        </p:txBody>
      </p:sp>
      <p:sp>
        <p:nvSpPr>
          <p:cNvPr id="12" name="Text Placeholder 1">
            <a:extLst>
              <a:ext uri="{FF2B5EF4-FFF2-40B4-BE49-F238E27FC236}">
                <a16:creationId xmlns:a16="http://schemas.microsoft.com/office/drawing/2014/main" id="{7D037ABE-9B98-0E2D-2F3B-CA40963F1655}"/>
              </a:ext>
            </a:extLst>
          </p:cNvPr>
          <p:cNvSpPr txBox="1">
            <a:spLocks/>
          </p:cNvSpPr>
          <p:nvPr/>
        </p:nvSpPr>
        <p:spPr>
          <a:xfrm>
            <a:off x="1336964" y="2191109"/>
            <a:ext cx="10495471" cy="4157414"/>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600" dirty="0">
                <a:latin typeface="Aptos" panose="020B0004020202020204" pitchFamily="34" charset="0"/>
              </a:rPr>
              <a:t>One of the new features of CARDS is the ability to file an online complaint. The form will gather basic information about the complainant and the details of the complaint, as well as asking a series of questions to determine the nature of the compliant. Once the complaint form is submitted, it will be routed to the proper department to be worked depending on what the complaint relates to. </a:t>
            </a:r>
          </a:p>
          <a:p>
            <a:r>
              <a:rPr lang="en-US" sz="1600" dirty="0">
                <a:latin typeface="Aptos" panose="020B0004020202020204" pitchFamily="34" charset="0"/>
              </a:rPr>
              <a:t>There are two complaint forms available within CARDS. For users with CARDS accounts, the complaint form is accessible using their Forms and Tools menu. For others who do not have an account, there is a publicly available complaint form located in the navigation ribbon on the log in page. </a:t>
            </a:r>
          </a:p>
          <a:p>
            <a:r>
              <a:rPr lang="en-US" sz="1600" dirty="0">
                <a:latin typeface="Aptos" panose="020B0004020202020204" pitchFamily="34" charset="0"/>
              </a:rPr>
              <a:t>Users will be provided with a Complaint confirmation number that can be used for any future communications with the investigator assigned to the complaint. </a:t>
            </a:r>
          </a:p>
        </p:txBody>
      </p:sp>
    </p:spTree>
    <p:extLst>
      <p:ext uri="{BB962C8B-B14F-4D97-AF65-F5344CB8AC3E}">
        <p14:creationId xmlns:p14="http://schemas.microsoft.com/office/powerpoint/2010/main" val="4498595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COMPLAINT WEBFORM</a:t>
            </a:r>
          </a:p>
        </p:txBody>
      </p:sp>
      <p:sp>
        <p:nvSpPr>
          <p:cNvPr id="3" name="Text Placeholder 2">
            <a:extLst>
              <a:ext uri="{FF2B5EF4-FFF2-40B4-BE49-F238E27FC236}">
                <a16:creationId xmlns:a16="http://schemas.microsoft.com/office/drawing/2014/main" id="{9594019B-2880-37A6-3597-2AF81A18C6BC}"/>
              </a:ext>
            </a:extLst>
          </p:cNvPr>
          <p:cNvSpPr txBox="1">
            <a:spLocks/>
          </p:cNvSpPr>
          <p:nvPr/>
        </p:nvSpPr>
        <p:spPr>
          <a:xfrm>
            <a:off x="1397563" y="1415651"/>
            <a:ext cx="7329837"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FILING A COMPLAINT IN CARDS FOR NON-AUTHENTICATED USERS</a:t>
            </a:r>
          </a:p>
        </p:txBody>
      </p:sp>
      <p:pic>
        <p:nvPicPr>
          <p:cNvPr id="4" name="Picture 3">
            <a:extLst>
              <a:ext uri="{FF2B5EF4-FFF2-40B4-BE49-F238E27FC236}">
                <a16:creationId xmlns:a16="http://schemas.microsoft.com/office/drawing/2014/main" id="{D027DF59-F828-395C-3157-C93A9E502F26}"/>
              </a:ext>
            </a:extLst>
          </p:cNvPr>
          <p:cNvPicPr>
            <a:picLocks noChangeAspect="1"/>
          </p:cNvPicPr>
          <p:nvPr/>
        </p:nvPicPr>
        <p:blipFill>
          <a:blip r:embed="rId2"/>
          <a:stretch>
            <a:fillRect/>
          </a:stretch>
        </p:blipFill>
        <p:spPr>
          <a:xfrm>
            <a:off x="1491879" y="2298940"/>
            <a:ext cx="10177275" cy="4138595"/>
          </a:xfrm>
          <a:prstGeom prst="rect">
            <a:avLst/>
          </a:prstGeom>
          <a:ln>
            <a:solidFill>
              <a:schemeClr val="accent4"/>
            </a:solidFill>
          </a:ln>
        </p:spPr>
      </p:pic>
      <p:sp>
        <p:nvSpPr>
          <p:cNvPr id="5" name="Oval 4">
            <a:extLst>
              <a:ext uri="{FF2B5EF4-FFF2-40B4-BE49-F238E27FC236}">
                <a16:creationId xmlns:a16="http://schemas.microsoft.com/office/drawing/2014/main" id="{3BD2697F-F620-6203-11E1-0E4F75084858}"/>
              </a:ext>
            </a:extLst>
          </p:cNvPr>
          <p:cNvSpPr/>
          <p:nvPr/>
        </p:nvSpPr>
        <p:spPr>
          <a:xfrm>
            <a:off x="4950770" y="2695091"/>
            <a:ext cx="1629746" cy="58378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420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COMPLAINT WEBFORM</a:t>
            </a:r>
          </a:p>
        </p:txBody>
      </p:sp>
      <p:sp>
        <p:nvSpPr>
          <p:cNvPr id="3" name="Text Placeholder 2">
            <a:extLst>
              <a:ext uri="{FF2B5EF4-FFF2-40B4-BE49-F238E27FC236}">
                <a16:creationId xmlns:a16="http://schemas.microsoft.com/office/drawing/2014/main" id="{9594019B-2880-37A6-3597-2AF81A18C6BC}"/>
              </a:ext>
            </a:extLst>
          </p:cNvPr>
          <p:cNvSpPr txBox="1">
            <a:spLocks/>
          </p:cNvSpPr>
          <p:nvPr/>
        </p:nvSpPr>
        <p:spPr>
          <a:xfrm>
            <a:off x="1397563" y="1415651"/>
            <a:ext cx="7329837"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FILING A COMPLAINT IN CARDS FOR NON-AUTHENTICATED USERS</a:t>
            </a:r>
          </a:p>
        </p:txBody>
      </p:sp>
      <p:pic>
        <p:nvPicPr>
          <p:cNvPr id="7" name="Picture 6">
            <a:extLst>
              <a:ext uri="{FF2B5EF4-FFF2-40B4-BE49-F238E27FC236}">
                <a16:creationId xmlns:a16="http://schemas.microsoft.com/office/drawing/2014/main" id="{E32E6A89-62AA-2005-9D63-172B8B60CA34}"/>
              </a:ext>
            </a:extLst>
          </p:cNvPr>
          <p:cNvPicPr>
            <a:picLocks noChangeAspect="1"/>
          </p:cNvPicPr>
          <p:nvPr/>
        </p:nvPicPr>
        <p:blipFill>
          <a:blip r:embed="rId2"/>
          <a:stretch>
            <a:fillRect/>
          </a:stretch>
        </p:blipFill>
        <p:spPr>
          <a:xfrm>
            <a:off x="2070338" y="2118997"/>
            <a:ext cx="9187133" cy="4571494"/>
          </a:xfrm>
          <a:prstGeom prst="rect">
            <a:avLst/>
          </a:prstGeom>
        </p:spPr>
      </p:pic>
    </p:spTree>
    <p:extLst>
      <p:ext uri="{BB962C8B-B14F-4D97-AF65-F5344CB8AC3E}">
        <p14:creationId xmlns:p14="http://schemas.microsoft.com/office/powerpoint/2010/main" val="3984281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COMPLAINT WEBFORM</a:t>
            </a:r>
          </a:p>
        </p:txBody>
      </p:sp>
      <p:sp>
        <p:nvSpPr>
          <p:cNvPr id="3" name="Text Placeholder 2">
            <a:extLst>
              <a:ext uri="{FF2B5EF4-FFF2-40B4-BE49-F238E27FC236}">
                <a16:creationId xmlns:a16="http://schemas.microsoft.com/office/drawing/2014/main" id="{9594019B-2880-37A6-3597-2AF81A18C6BC}"/>
              </a:ext>
            </a:extLst>
          </p:cNvPr>
          <p:cNvSpPr txBox="1">
            <a:spLocks/>
          </p:cNvSpPr>
          <p:nvPr/>
        </p:nvSpPr>
        <p:spPr>
          <a:xfrm>
            <a:off x="1397563" y="1415651"/>
            <a:ext cx="7329837"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FILING A COMPLAINT IN CARDS FOR NON-AUTHENTICATED USERS</a:t>
            </a:r>
          </a:p>
        </p:txBody>
      </p:sp>
      <p:pic>
        <p:nvPicPr>
          <p:cNvPr id="7" name="Picture 6">
            <a:extLst>
              <a:ext uri="{FF2B5EF4-FFF2-40B4-BE49-F238E27FC236}">
                <a16:creationId xmlns:a16="http://schemas.microsoft.com/office/drawing/2014/main" id="{36EC403E-2B32-2997-B2F9-C8A0FF9749D8}"/>
              </a:ext>
            </a:extLst>
          </p:cNvPr>
          <p:cNvPicPr>
            <a:picLocks noChangeAspect="1"/>
          </p:cNvPicPr>
          <p:nvPr/>
        </p:nvPicPr>
        <p:blipFill>
          <a:blip r:embed="rId2"/>
          <a:stretch>
            <a:fillRect/>
          </a:stretch>
        </p:blipFill>
        <p:spPr>
          <a:xfrm>
            <a:off x="2372180" y="2097514"/>
            <a:ext cx="9110581" cy="4631090"/>
          </a:xfrm>
          <a:prstGeom prst="rect">
            <a:avLst/>
          </a:prstGeom>
        </p:spPr>
      </p:pic>
      <p:sp>
        <p:nvSpPr>
          <p:cNvPr id="4" name="TextBox 3">
            <a:extLst>
              <a:ext uri="{FF2B5EF4-FFF2-40B4-BE49-F238E27FC236}">
                <a16:creationId xmlns:a16="http://schemas.microsoft.com/office/drawing/2014/main" id="{D7DA288A-D834-CEA3-50D6-2C9D22889C75}"/>
              </a:ext>
            </a:extLst>
          </p:cNvPr>
          <p:cNvSpPr txBox="1"/>
          <p:nvPr/>
        </p:nvSpPr>
        <p:spPr>
          <a:xfrm>
            <a:off x="8765909" y="4228103"/>
            <a:ext cx="3119365" cy="646331"/>
          </a:xfrm>
          <a:prstGeom prst="rect">
            <a:avLst/>
          </a:prstGeom>
          <a:solidFill>
            <a:srgbClr val="FFFF00"/>
          </a:solidFill>
        </p:spPr>
        <p:txBody>
          <a:bodyPr wrap="square" rtlCol="0">
            <a:spAutoFit/>
          </a:bodyPr>
          <a:lstStyle/>
          <a:p>
            <a:r>
              <a:rPr lang="en-US" dirty="0"/>
              <a:t>Provide all the necessary information then hit Submit.</a:t>
            </a:r>
          </a:p>
        </p:txBody>
      </p:sp>
      <p:sp>
        <p:nvSpPr>
          <p:cNvPr id="5" name="Arrow: Right 4">
            <a:extLst>
              <a:ext uri="{FF2B5EF4-FFF2-40B4-BE49-F238E27FC236}">
                <a16:creationId xmlns:a16="http://schemas.microsoft.com/office/drawing/2014/main" id="{1FE1DA5F-D750-F958-EFA1-A3B94B033B77}"/>
              </a:ext>
            </a:extLst>
          </p:cNvPr>
          <p:cNvSpPr/>
          <p:nvPr/>
        </p:nvSpPr>
        <p:spPr>
          <a:xfrm rot="5400000">
            <a:off x="10379814" y="5209944"/>
            <a:ext cx="773442" cy="536819"/>
          </a:xfrm>
          <a:prstGeom prst="rightArrow">
            <a:avLst>
              <a:gd name="adj1" fmla="val 50000"/>
              <a:gd name="adj2" fmla="val 56952"/>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2639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WCS INVESTIGATION TIMELINE</a:t>
            </a:r>
          </a:p>
        </p:txBody>
      </p:sp>
      <p:sp>
        <p:nvSpPr>
          <p:cNvPr id="3" name="Text Placeholder 2">
            <a:extLst>
              <a:ext uri="{FF2B5EF4-FFF2-40B4-BE49-F238E27FC236}">
                <a16:creationId xmlns:a16="http://schemas.microsoft.com/office/drawing/2014/main" id="{9594019B-2880-37A6-3597-2AF81A18C6BC}"/>
              </a:ext>
            </a:extLst>
          </p:cNvPr>
          <p:cNvSpPr txBox="1">
            <a:spLocks/>
          </p:cNvSpPr>
          <p:nvPr/>
        </p:nvSpPr>
        <p:spPr>
          <a:xfrm>
            <a:off x="1397563" y="1415651"/>
            <a:ext cx="7329837" cy="960030"/>
          </a:xfrm>
          <a:prstGeom prst="rect">
            <a:avLst/>
          </a:prstGeom>
        </p:spPr>
        <p:txBody>
          <a:bodyPr>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400" dirty="0">
                <a:solidFill>
                  <a:schemeClr val="bg1"/>
                </a:solidFill>
                <a:latin typeface="Aptos" panose="020B0004020202020204" pitchFamily="34" charset="0"/>
              </a:rPr>
              <a:t>FILING A COMPLAINT IN CARDS FOR NON-AUTHENTICATED USERS</a:t>
            </a:r>
          </a:p>
        </p:txBody>
      </p:sp>
      <p:sp>
        <p:nvSpPr>
          <p:cNvPr id="8" name="TextBox 7">
            <a:extLst>
              <a:ext uri="{FF2B5EF4-FFF2-40B4-BE49-F238E27FC236}">
                <a16:creationId xmlns:a16="http://schemas.microsoft.com/office/drawing/2014/main" id="{245416FE-15AC-B976-6D09-160051720F03}"/>
              </a:ext>
            </a:extLst>
          </p:cNvPr>
          <p:cNvSpPr txBox="1"/>
          <p:nvPr/>
        </p:nvSpPr>
        <p:spPr>
          <a:xfrm>
            <a:off x="1595756" y="2043488"/>
            <a:ext cx="10153206" cy="4670638"/>
          </a:xfrm>
          <a:prstGeom prst="rect">
            <a:avLst/>
          </a:prstGeom>
          <a:noFill/>
        </p:spPr>
        <p:txBody>
          <a:bodyPr wrap="square">
            <a:spAutoFit/>
          </a:bodyPr>
          <a:lstStyle/>
          <a:p>
            <a:pPr marL="0" marR="0" algn="just">
              <a:lnSpc>
                <a:spcPct val="107000"/>
              </a:lnSpc>
              <a:spcBef>
                <a:spcPts val="0"/>
              </a:spcBef>
              <a:spcAft>
                <a:spcPts val="800"/>
              </a:spcAft>
            </a:pPr>
            <a:r>
              <a:rPr lang="en-US" sz="1400" b="1" dirty="0">
                <a:effectLst/>
                <a:latin typeface="Garamond" panose="02020404030301010803" pitchFamily="18" charset="0"/>
                <a:ea typeface="Calibri" panose="020F0502020204030204" pitchFamily="34" charset="0"/>
                <a:cs typeface="Times New Roman" panose="02020603050405020304" pitchFamily="18" charset="0"/>
              </a:rPr>
              <a:t>NRS 616D.130  Investigation of alleged violation; determination of Administrator.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1.  Upon receipt of a complaint for a violation of subsection 1, 2 or 3 of </a:t>
            </a:r>
            <a:r>
              <a:rPr lang="en-US" sz="1400" u="none" strike="noStrike" dirty="0">
                <a:effectLst/>
                <a:latin typeface="Garamond" panose="02020404030301010803" pitchFamily="18" charset="0"/>
                <a:ea typeface="Calibri" panose="020F0502020204030204" pitchFamily="34" charset="0"/>
                <a:cs typeface="Times New Roman" panose="02020603050405020304" pitchFamily="18" charset="0"/>
                <a:hlinkClick r:id="rId2"/>
              </a:rPr>
              <a:t>NRS 616D.120</a:t>
            </a:r>
            <a:r>
              <a:rPr lang="en-US" sz="1400" dirty="0">
                <a:effectLst/>
                <a:latin typeface="Garamond" panose="02020404030301010803" pitchFamily="18" charset="0"/>
                <a:ea typeface="Calibri" panose="020F0502020204030204" pitchFamily="34" charset="0"/>
                <a:cs typeface="Times New Roman" panose="02020603050405020304" pitchFamily="18" charset="0"/>
              </a:rPr>
              <a:t>, or if the Administrator has reason to believe that such a violation has occurred, the Administrator shall: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(a) Promptly provide a copy of the complaint, or an explanation of the reason the Administrator believes that a violation has occurred 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(1) The Commissioner;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(2) The insurer, organization for managed care, health care provider, third-party administrator, employer or professional employer organization that allegedly committed the violation;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(b) Cause to be conducted an investigation of the alleged violation.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2.  The Administrator shall: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(a) Within 30 days after receipt of a complaint pursuant to subsection 1, initiate an investigation;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(b) Within 60 days after the date on which the investigation is initiated, complete the investigation;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(c) Within 30 days after the investigation is completed, render a determination and deliver a copy of the determination 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(1) The Commissioner;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(2) The insurer, organization for managed care, health care provider, third-party administrator, employer or professional employer organization that was the subject of the investigation.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2854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E663E4-FB97-8938-8604-86125BA93743}"/>
              </a:ext>
            </a:extLst>
          </p:cNvPr>
          <p:cNvSpPr>
            <a:spLocks noGrp="1"/>
          </p:cNvSpPr>
          <p:nvPr>
            <p:ph type="title"/>
          </p:nvPr>
        </p:nvSpPr>
        <p:spPr/>
        <p:txBody>
          <a:bodyPr/>
          <a:lstStyle/>
          <a:p>
            <a:r>
              <a:rPr lang="en-US" sz="4000" dirty="0"/>
              <a:t>WHAT’S NEXT?</a:t>
            </a:r>
          </a:p>
        </p:txBody>
      </p:sp>
      <p:pic>
        <p:nvPicPr>
          <p:cNvPr id="5" name="Picture 4">
            <a:extLst>
              <a:ext uri="{FF2B5EF4-FFF2-40B4-BE49-F238E27FC236}">
                <a16:creationId xmlns:a16="http://schemas.microsoft.com/office/drawing/2014/main" id="{B1E8F4FE-38BB-0026-F824-ABEE4CF607E7}"/>
              </a:ext>
            </a:extLst>
          </p:cNvPr>
          <p:cNvPicPr>
            <a:picLocks noChangeAspect="1"/>
          </p:cNvPicPr>
          <p:nvPr/>
        </p:nvPicPr>
        <p:blipFill>
          <a:blip r:embed="rId2"/>
          <a:srcRect r="1336"/>
          <a:stretch/>
        </p:blipFill>
        <p:spPr>
          <a:xfrm>
            <a:off x="2101617" y="1439967"/>
            <a:ext cx="8293213" cy="4108607"/>
          </a:xfrm>
          <a:prstGeom prst="rect">
            <a:avLst/>
          </a:prstGeom>
        </p:spPr>
      </p:pic>
      <p:pic>
        <p:nvPicPr>
          <p:cNvPr id="8" name="Picture 7">
            <a:extLst>
              <a:ext uri="{FF2B5EF4-FFF2-40B4-BE49-F238E27FC236}">
                <a16:creationId xmlns:a16="http://schemas.microsoft.com/office/drawing/2014/main" id="{9BBCCE75-15AD-177D-6023-2CEE2EB44D6F}"/>
              </a:ext>
            </a:extLst>
          </p:cNvPr>
          <p:cNvPicPr>
            <a:picLocks noChangeAspect="1"/>
          </p:cNvPicPr>
          <p:nvPr/>
        </p:nvPicPr>
        <p:blipFill>
          <a:blip r:embed="rId3"/>
          <a:srcRect r="825"/>
          <a:stretch/>
        </p:blipFill>
        <p:spPr>
          <a:xfrm>
            <a:off x="2101617" y="2895536"/>
            <a:ext cx="8293213" cy="3817642"/>
          </a:xfrm>
          <a:prstGeom prst="rect">
            <a:avLst/>
          </a:prstGeom>
        </p:spPr>
      </p:pic>
    </p:spTree>
    <p:extLst>
      <p:ext uri="{BB962C8B-B14F-4D97-AF65-F5344CB8AC3E}">
        <p14:creationId xmlns:p14="http://schemas.microsoft.com/office/powerpoint/2010/main" val="1407406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1CEB84-49DC-40A9-B2F0-D573658AE999}"/>
              </a:ext>
            </a:extLst>
          </p:cNvPr>
          <p:cNvSpPr>
            <a:spLocks noGrp="1"/>
          </p:cNvSpPr>
          <p:nvPr>
            <p:ph type="ctrTitle"/>
          </p:nvPr>
        </p:nvSpPr>
        <p:spPr>
          <a:xfrm>
            <a:off x="7632581" y="3095915"/>
            <a:ext cx="3754671" cy="666170"/>
          </a:xfrm>
        </p:spPr>
        <p:txBody>
          <a:bodyPr>
            <a:normAutofit fontScale="90000"/>
          </a:bodyPr>
          <a:lstStyle/>
          <a:p>
            <a:pPr algn="ctr"/>
            <a:r>
              <a:rPr lang="en-US" dirty="0"/>
              <a:t>QUESTIONS? </a:t>
            </a:r>
          </a:p>
        </p:txBody>
      </p:sp>
      <p:pic>
        <p:nvPicPr>
          <p:cNvPr id="3" name="Picture 2" descr="A picture containing text, floor, blue, porcelain&#10;&#10;Description automatically generated">
            <a:extLst>
              <a:ext uri="{FF2B5EF4-FFF2-40B4-BE49-F238E27FC236}">
                <a16:creationId xmlns:a16="http://schemas.microsoft.com/office/drawing/2014/main" id="{343CBFEC-DE0C-D452-2D35-C3CF4D7BEC34}"/>
              </a:ext>
            </a:extLst>
          </p:cNvPr>
          <p:cNvPicPr>
            <a:picLocks noChangeAspect="1"/>
          </p:cNvPicPr>
          <p:nvPr/>
        </p:nvPicPr>
        <p:blipFill rotWithShape="1">
          <a:blip r:embed="rId3">
            <a:alphaModFix/>
            <a:duotone>
              <a:prstClr val="black"/>
              <a:schemeClr val="accent1">
                <a:tint val="45000"/>
                <a:satMod val="400000"/>
              </a:schemeClr>
            </a:duotone>
          </a:blip>
          <a:srcRect l="11355" r="11017"/>
          <a:stretch/>
        </p:blipFill>
        <p:spPr>
          <a:xfrm>
            <a:off x="1" y="1095510"/>
            <a:ext cx="6991350" cy="5029066"/>
          </a:xfrm>
          <a:prstGeom prst="rect">
            <a:avLst/>
          </a:prstGeom>
        </p:spPr>
      </p:pic>
    </p:spTree>
    <p:extLst>
      <p:ext uri="{BB962C8B-B14F-4D97-AF65-F5344CB8AC3E}">
        <p14:creationId xmlns:p14="http://schemas.microsoft.com/office/powerpoint/2010/main" val="10326446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a:xfrm>
            <a:off x="1434622" y="1138041"/>
            <a:ext cx="4862811" cy="2019488"/>
          </a:xfrm>
        </p:spPr>
        <p:txBody>
          <a:bodyPr/>
          <a:lstStyle/>
          <a:p>
            <a:r>
              <a:rPr lang="en-US" dirty="0"/>
              <a:t>THANK YOU</a:t>
            </a:r>
          </a:p>
        </p:txBody>
      </p:sp>
      <p:pic>
        <p:nvPicPr>
          <p:cNvPr id="32" name="Picture Placeholder 31" descr="Two people working on a laptop and tablet with graphs and tables ">
            <a:extLst>
              <a:ext uri="{FF2B5EF4-FFF2-40B4-BE49-F238E27FC236}">
                <a16:creationId xmlns:a16="http://schemas.microsoft.com/office/drawing/2014/main" id="{C4A8B214-180D-446B-9616-62B7371F3DD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858023" y="4941"/>
            <a:ext cx="5333977" cy="3392053"/>
          </a:xfrm>
        </p:spPr>
      </p:pic>
      <p:pic>
        <p:nvPicPr>
          <p:cNvPr id="30" name="Picture Placeholder 29" descr="Office Stairs, hanging lights">
            <a:extLst>
              <a:ext uri="{FF2B5EF4-FFF2-40B4-BE49-F238E27FC236}">
                <a16:creationId xmlns:a16="http://schemas.microsoft.com/office/drawing/2014/main" id="{C1CA27C7-F47D-4606-AAE8-32BD4D06983A}"/>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1067712" y="3461002"/>
            <a:ext cx="5728215" cy="3396997"/>
          </a:xfrm>
        </p:spPr>
      </p:pic>
      <p:sp>
        <p:nvSpPr>
          <p:cNvPr id="34" name="Footer Placeholder 33">
            <a:extLst>
              <a:ext uri="{FF2B5EF4-FFF2-40B4-BE49-F238E27FC236}">
                <a16:creationId xmlns:a16="http://schemas.microsoft.com/office/drawing/2014/main" id="{263FD36A-B869-46D7-A4E1-FAA91F31D1C3}"/>
              </a:ext>
            </a:extLst>
          </p:cNvPr>
          <p:cNvSpPr>
            <a:spLocks noGrp="1"/>
          </p:cNvSpPr>
          <p:nvPr>
            <p:ph type="ftr" sz="quarter" idx="11"/>
          </p:nvPr>
        </p:nvSpPr>
        <p:spPr>
          <a:xfrm>
            <a:off x="1525917" y="6309360"/>
            <a:ext cx="4946592" cy="457200"/>
          </a:xfrm>
        </p:spPr>
        <p:txBody>
          <a:bodyPr/>
          <a:lstStyle/>
          <a:p>
            <a:r>
              <a:rPr lang="en-US" dirty="0"/>
              <a:t>Presentation Title</a:t>
            </a:r>
          </a:p>
        </p:txBody>
      </p:sp>
    </p:spTree>
    <p:extLst>
      <p:ext uri="{BB962C8B-B14F-4D97-AF65-F5344CB8AC3E}">
        <p14:creationId xmlns:p14="http://schemas.microsoft.com/office/powerpoint/2010/main" val="79820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pic>
        <p:nvPicPr>
          <p:cNvPr id="3" name="Picture 2">
            <a:extLst>
              <a:ext uri="{FF2B5EF4-FFF2-40B4-BE49-F238E27FC236}">
                <a16:creationId xmlns:a16="http://schemas.microsoft.com/office/drawing/2014/main" id="{7A8AE7DF-71F4-557D-82C4-97DB0463DB21}"/>
              </a:ext>
            </a:extLst>
          </p:cNvPr>
          <p:cNvPicPr>
            <a:picLocks noChangeAspect="1"/>
          </p:cNvPicPr>
          <p:nvPr/>
        </p:nvPicPr>
        <p:blipFill>
          <a:blip r:embed="rId2"/>
          <a:stretch>
            <a:fillRect/>
          </a:stretch>
        </p:blipFill>
        <p:spPr>
          <a:xfrm>
            <a:off x="1474986" y="2589264"/>
            <a:ext cx="9944328" cy="4115447"/>
          </a:xfrm>
          <a:prstGeom prst="rect">
            <a:avLst/>
          </a:prstGeom>
          <a:ln>
            <a:solidFill>
              <a:schemeClr val="accent4"/>
            </a:solidFill>
          </a:ln>
        </p:spPr>
      </p:pic>
      <p:sp>
        <p:nvSpPr>
          <p:cNvPr id="12" name="Text Placeholder 1">
            <a:extLst>
              <a:ext uri="{FF2B5EF4-FFF2-40B4-BE49-F238E27FC236}">
                <a16:creationId xmlns:a16="http://schemas.microsoft.com/office/drawing/2014/main" id="{97D75480-F1A9-B824-DDDE-D29772D7B002}"/>
              </a:ext>
            </a:extLst>
          </p:cNvPr>
          <p:cNvSpPr txBox="1">
            <a:spLocks/>
          </p:cNvSpPr>
          <p:nvPr/>
        </p:nvSpPr>
        <p:spPr>
          <a:xfrm>
            <a:off x="1336964" y="2105359"/>
            <a:ext cx="10972800"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Aptos" panose="020B0004020202020204" pitchFamily="34" charset="0"/>
              </a:rPr>
              <a:t>Step 3: Enter new log in information </a:t>
            </a:r>
          </a:p>
          <a:p>
            <a:endParaRPr lang="en-US" sz="1800" b="1" dirty="0">
              <a:latin typeface="Aptos" panose="020B0004020202020204" pitchFamily="34" charset="0"/>
            </a:endParaRPr>
          </a:p>
        </p:txBody>
      </p:sp>
      <p:sp>
        <p:nvSpPr>
          <p:cNvPr id="4" name="Rectangle 3">
            <a:extLst>
              <a:ext uri="{FF2B5EF4-FFF2-40B4-BE49-F238E27FC236}">
                <a16:creationId xmlns:a16="http://schemas.microsoft.com/office/drawing/2014/main" id="{85397F23-69C9-C254-55E6-4274427698D2}"/>
              </a:ext>
            </a:extLst>
          </p:cNvPr>
          <p:cNvSpPr/>
          <p:nvPr/>
        </p:nvSpPr>
        <p:spPr>
          <a:xfrm>
            <a:off x="1583917" y="3703634"/>
            <a:ext cx="2103120" cy="365760"/>
          </a:xfrm>
          <a:prstGeom prst="rect">
            <a:avLst/>
          </a:prstGeom>
          <a:noFill/>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5" name="Rectangle 4">
            <a:extLst>
              <a:ext uri="{FF2B5EF4-FFF2-40B4-BE49-F238E27FC236}">
                <a16:creationId xmlns:a16="http://schemas.microsoft.com/office/drawing/2014/main" id="{2526E98C-CCD1-947B-CD4C-F7D07775A1F7}"/>
              </a:ext>
            </a:extLst>
          </p:cNvPr>
          <p:cNvSpPr/>
          <p:nvPr/>
        </p:nvSpPr>
        <p:spPr>
          <a:xfrm>
            <a:off x="4815461" y="3519791"/>
            <a:ext cx="4466562" cy="733446"/>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buClr>
                <a:schemeClr val="tx1"/>
              </a:buClr>
            </a:pPr>
            <a:r>
              <a:rPr lang="en-US" sz="1400" b="1" kern="900" dirty="0">
                <a:latin typeface="Aptos" panose="020B0004020202020204" pitchFamily="34" charset="0"/>
              </a:rPr>
              <a:t>Use the email you have on your Rating Panel application. If it is no longer available, let WCS know.</a:t>
            </a:r>
            <a:endParaRPr lang="en-US" sz="1400" kern="900" dirty="0">
              <a:latin typeface="Aptos" panose="020B0004020202020204" pitchFamily="34" charset="0"/>
            </a:endParaRPr>
          </a:p>
        </p:txBody>
      </p:sp>
      <p:sp>
        <p:nvSpPr>
          <p:cNvPr id="10" name="Arrow: Right 9">
            <a:extLst>
              <a:ext uri="{FF2B5EF4-FFF2-40B4-BE49-F238E27FC236}">
                <a16:creationId xmlns:a16="http://schemas.microsoft.com/office/drawing/2014/main" id="{B2A7D3AE-EA29-6A64-4A44-CFCE3E3920A4}"/>
              </a:ext>
            </a:extLst>
          </p:cNvPr>
          <p:cNvSpPr/>
          <p:nvPr/>
        </p:nvSpPr>
        <p:spPr>
          <a:xfrm flipH="1">
            <a:off x="3901124" y="3703634"/>
            <a:ext cx="672860" cy="36576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48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sp>
        <p:nvSpPr>
          <p:cNvPr id="6" name="Text Placeholder 1">
            <a:extLst>
              <a:ext uri="{FF2B5EF4-FFF2-40B4-BE49-F238E27FC236}">
                <a16:creationId xmlns:a16="http://schemas.microsoft.com/office/drawing/2014/main" id="{0D8F766E-FFE2-10BE-9B61-F45A0386E4A2}"/>
              </a:ext>
            </a:extLst>
          </p:cNvPr>
          <p:cNvSpPr txBox="1">
            <a:spLocks/>
          </p:cNvSpPr>
          <p:nvPr/>
        </p:nvSpPr>
        <p:spPr>
          <a:xfrm>
            <a:off x="1336964" y="2169559"/>
            <a:ext cx="10972800"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Aptos" panose="020B0004020202020204" pitchFamily="34" charset="0"/>
              </a:rPr>
              <a:t>Step 4: Activate your account through the email link </a:t>
            </a:r>
          </a:p>
          <a:p>
            <a:endParaRPr lang="en-US" sz="1800" b="1" dirty="0">
              <a:latin typeface="Aptos" panose="020B0004020202020204" pitchFamily="34" charset="0"/>
            </a:endParaRPr>
          </a:p>
        </p:txBody>
      </p:sp>
      <p:pic>
        <p:nvPicPr>
          <p:cNvPr id="7" name="Picture 6">
            <a:extLst>
              <a:ext uri="{FF2B5EF4-FFF2-40B4-BE49-F238E27FC236}">
                <a16:creationId xmlns:a16="http://schemas.microsoft.com/office/drawing/2014/main" id="{A39C13B5-634E-DBB4-05A2-835033AA8CCD}"/>
              </a:ext>
            </a:extLst>
          </p:cNvPr>
          <p:cNvPicPr>
            <a:picLocks noChangeAspect="1"/>
          </p:cNvPicPr>
          <p:nvPr/>
        </p:nvPicPr>
        <p:blipFill>
          <a:blip r:embed="rId2"/>
          <a:srcRect t="670"/>
          <a:stretch/>
        </p:blipFill>
        <p:spPr>
          <a:xfrm>
            <a:off x="1678715" y="2735868"/>
            <a:ext cx="9689723" cy="2862675"/>
          </a:xfrm>
          <a:prstGeom prst="rect">
            <a:avLst/>
          </a:prstGeom>
          <a:ln>
            <a:solidFill>
              <a:schemeClr val="accent4"/>
            </a:solidFill>
          </a:ln>
        </p:spPr>
      </p:pic>
      <p:pic>
        <p:nvPicPr>
          <p:cNvPr id="9" name="Picture 8">
            <a:extLst>
              <a:ext uri="{FF2B5EF4-FFF2-40B4-BE49-F238E27FC236}">
                <a16:creationId xmlns:a16="http://schemas.microsoft.com/office/drawing/2014/main" id="{AAD2A27C-C674-EE00-9A6C-E95A2467A0D1}"/>
              </a:ext>
            </a:extLst>
          </p:cNvPr>
          <p:cNvPicPr>
            <a:picLocks noChangeAspect="1"/>
          </p:cNvPicPr>
          <p:nvPr/>
        </p:nvPicPr>
        <p:blipFill>
          <a:blip r:embed="rId3"/>
          <a:stretch>
            <a:fillRect/>
          </a:stretch>
        </p:blipFill>
        <p:spPr>
          <a:xfrm>
            <a:off x="3347033" y="4582751"/>
            <a:ext cx="8492068" cy="2038457"/>
          </a:xfrm>
          <a:prstGeom prst="rect">
            <a:avLst/>
          </a:prstGeom>
          <a:ln>
            <a:solidFill>
              <a:schemeClr val="accent4"/>
            </a:solidFill>
          </a:ln>
        </p:spPr>
      </p:pic>
      <p:sp>
        <p:nvSpPr>
          <p:cNvPr id="11" name="Rectangle 10">
            <a:extLst>
              <a:ext uri="{FF2B5EF4-FFF2-40B4-BE49-F238E27FC236}">
                <a16:creationId xmlns:a16="http://schemas.microsoft.com/office/drawing/2014/main" id="{20FF40CF-E79D-E86E-9E18-FDAE182F2621}"/>
              </a:ext>
            </a:extLst>
          </p:cNvPr>
          <p:cNvSpPr/>
          <p:nvPr/>
        </p:nvSpPr>
        <p:spPr>
          <a:xfrm>
            <a:off x="5932098" y="5963694"/>
            <a:ext cx="3826274" cy="545371"/>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buClr>
                <a:schemeClr val="tx1"/>
              </a:buClr>
            </a:pPr>
            <a:r>
              <a:rPr lang="en-US" sz="1400" b="1" kern="900">
                <a:latin typeface="Aptos" panose="020B0004020202020204" pitchFamily="34" charset="0"/>
              </a:rPr>
              <a:t>Note: </a:t>
            </a:r>
            <a:r>
              <a:rPr lang="en-US" sz="1400" kern="900">
                <a:latin typeface="Aptos" panose="020B0004020202020204" pitchFamily="34" charset="0"/>
              </a:rPr>
              <a:t>Email will be sent by “no-reply@nv.gov”</a:t>
            </a:r>
          </a:p>
        </p:txBody>
      </p:sp>
    </p:spTree>
    <p:extLst>
      <p:ext uri="{BB962C8B-B14F-4D97-AF65-F5344CB8AC3E}">
        <p14:creationId xmlns:p14="http://schemas.microsoft.com/office/powerpoint/2010/main" val="92922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99B6-D9D6-EB7F-C86F-B9552A2E53FA}"/>
              </a:ext>
            </a:extLst>
          </p:cNvPr>
          <p:cNvSpPr>
            <a:spLocks noGrp="1"/>
          </p:cNvSpPr>
          <p:nvPr>
            <p:ph type="title"/>
          </p:nvPr>
        </p:nvSpPr>
        <p:spPr>
          <a:xfrm>
            <a:off x="1336964" y="509477"/>
            <a:ext cx="10013709" cy="1030360"/>
          </a:xfrm>
        </p:spPr>
        <p:txBody>
          <a:bodyPr>
            <a:normAutofit fontScale="90000"/>
          </a:bodyPr>
          <a:lstStyle/>
          <a:p>
            <a:r>
              <a:rPr lang="en-US" sz="4400" dirty="0"/>
              <a:t>CARDS REGISTRATION</a:t>
            </a:r>
          </a:p>
        </p:txBody>
      </p:sp>
      <p:sp>
        <p:nvSpPr>
          <p:cNvPr id="8" name="Text Placeholder 2">
            <a:extLst>
              <a:ext uri="{FF2B5EF4-FFF2-40B4-BE49-F238E27FC236}">
                <a16:creationId xmlns:a16="http://schemas.microsoft.com/office/drawing/2014/main" id="{8E0AA40D-5483-4344-8DDA-28F7EF5EA3A5}"/>
              </a:ext>
            </a:extLst>
          </p:cNvPr>
          <p:cNvSpPr txBox="1">
            <a:spLocks/>
          </p:cNvSpPr>
          <p:nvPr/>
        </p:nvSpPr>
        <p:spPr>
          <a:xfrm>
            <a:off x="1474986" y="1484190"/>
            <a:ext cx="7177308"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sz="1050" dirty="0">
                <a:latin typeface="Aptos" panose="020B0004020202020204" pitchFamily="34" charset="0"/>
              </a:rPr>
              <a:t>NAVIGATING TO THE CARDS WEBSITE AND COMPLETING ACCOUNT REGISTRATION</a:t>
            </a:r>
          </a:p>
        </p:txBody>
      </p:sp>
      <p:sp>
        <p:nvSpPr>
          <p:cNvPr id="3" name="Text Placeholder 1">
            <a:extLst>
              <a:ext uri="{FF2B5EF4-FFF2-40B4-BE49-F238E27FC236}">
                <a16:creationId xmlns:a16="http://schemas.microsoft.com/office/drawing/2014/main" id="{EF7B37DE-52AA-31B3-80FB-82BCD8EFD94D}"/>
              </a:ext>
            </a:extLst>
          </p:cNvPr>
          <p:cNvSpPr txBox="1">
            <a:spLocks/>
          </p:cNvSpPr>
          <p:nvPr/>
        </p:nvSpPr>
        <p:spPr>
          <a:xfrm>
            <a:off x="1219200" y="2034463"/>
            <a:ext cx="10972800" cy="566309"/>
          </a:xfrm>
          <a:prstGeom prst="rect">
            <a:avLst/>
          </a:prstGeom>
        </p:spPr>
        <p:txBody>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dirty="0">
                <a:latin typeface="Aptos" panose="020B0004020202020204" pitchFamily="34" charset="0"/>
              </a:rPr>
              <a:t>Step 5: Log into the CARDS site using the credentials provided at the time of registration </a:t>
            </a:r>
          </a:p>
        </p:txBody>
      </p:sp>
      <p:pic>
        <p:nvPicPr>
          <p:cNvPr id="4" name="Picture 3">
            <a:extLst>
              <a:ext uri="{FF2B5EF4-FFF2-40B4-BE49-F238E27FC236}">
                <a16:creationId xmlns:a16="http://schemas.microsoft.com/office/drawing/2014/main" id="{9E75FDB8-0993-60FA-0900-22A8D9D02FFB}"/>
              </a:ext>
            </a:extLst>
          </p:cNvPr>
          <p:cNvPicPr>
            <a:picLocks noChangeAspect="1"/>
          </p:cNvPicPr>
          <p:nvPr/>
        </p:nvPicPr>
        <p:blipFill>
          <a:blip r:embed="rId2"/>
          <a:stretch>
            <a:fillRect/>
          </a:stretch>
        </p:blipFill>
        <p:spPr>
          <a:xfrm>
            <a:off x="1474986" y="2740307"/>
            <a:ext cx="10315675" cy="3920122"/>
          </a:xfrm>
          <a:prstGeom prst="rect">
            <a:avLst/>
          </a:prstGeom>
          <a:ln>
            <a:solidFill>
              <a:schemeClr val="accent4"/>
            </a:solidFill>
          </a:ln>
        </p:spPr>
      </p:pic>
      <p:sp>
        <p:nvSpPr>
          <p:cNvPr id="5" name="Rectangle 4">
            <a:extLst>
              <a:ext uri="{FF2B5EF4-FFF2-40B4-BE49-F238E27FC236}">
                <a16:creationId xmlns:a16="http://schemas.microsoft.com/office/drawing/2014/main" id="{FE2593E8-3506-7E8B-D5CC-7C42494F7402}"/>
              </a:ext>
            </a:extLst>
          </p:cNvPr>
          <p:cNvSpPr/>
          <p:nvPr/>
        </p:nvSpPr>
        <p:spPr>
          <a:xfrm>
            <a:off x="8286399" y="3474283"/>
            <a:ext cx="2789974" cy="2364125"/>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3863024155"/>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Segoe UI">
      <a:majorFont>
        <a:latin typeface="Segoe UI Semibold"/>
        <a:ea typeface=""/>
        <a:cs typeface=""/>
      </a:majorFont>
      <a:minorFont>
        <a:latin typeface="Segoe U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 design" id="{8DF40F11-961C-40C1-B57E-2C85D77BE8AB}" vid="{190CBECE-7035-4069-999B-A1AE92AB2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Props1.xml><?xml version="1.0" encoding="utf-8"?>
<ds:datastoreItem xmlns:ds="http://schemas.openxmlformats.org/officeDocument/2006/customXml" ds:itemID="{C093A0A0-A69C-47FE-9FE5-21F06181BF4F}">
  <ds:schemaRefs>
    <ds:schemaRef ds:uri="http://schemas.microsoft.com/sharepoint/v3/contenttype/forms"/>
  </ds:schemaRefs>
</ds:datastoreItem>
</file>

<file path=customXml/itemProps2.xml><?xml version="1.0" encoding="utf-8"?>
<ds:datastoreItem xmlns:ds="http://schemas.openxmlformats.org/officeDocument/2006/customXml" ds:itemID="{552330D6-F005-4F15-8FBA-5049BFF09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B374A7-2E79-4FEF-822D-2492B9AD907B}">
  <ds:schemaRefs>
    <ds:schemaRef ds:uri="http://schemas.microsoft.com/office/2006/documentManagement/types"/>
    <ds:schemaRef ds:uri="http://www.w3.org/XML/1998/namespace"/>
    <ds:schemaRef ds:uri="http://schemas.microsoft.com/sharepoint/v3"/>
    <ds:schemaRef ds:uri="http://purl.org/dc/dcmitype/"/>
    <ds:schemaRef ds:uri="http://schemas.microsoft.com/office/infopath/2007/PartnerControls"/>
    <ds:schemaRef ds:uri="http://purl.org/dc/elements/1.1/"/>
    <ds:schemaRef ds:uri="71af3243-3dd4-4a8d-8c0d-dd76da1f02a5"/>
    <ds:schemaRef ds:uri="http://purl.org/dc/terms/"/>
    <ds:schemaRef ds:uri="http://schemas.openxmlformats.org/package/2006/metadata/core-properties"/>
    <ds:schemaRef ds:uri="230e9df3-be65-4c73-a93b-d1236ebd677e"/>
    <ds:schemaRef ds:uri="16c05727-aa75-4e4a-9b5f-8a80a1165891"/>
    <ds:schemaRef ds:uri="http://schemas.microsoft.com/office/2006/metadata/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{199045B3-E18E-4524-9015-D71CBC211573}tf56000440_win32</Template>
  <TotalTime>1671</TotalTime>
  <Words>2819</Words>
  <Application>Microsoft Office PowerPoint</Application>
  <PresentationFormat>Widescreen</PresentationFormat>
  <Paragraphs>212</Paragraphs>
  <Slides>68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Meiryo</vt:lpstr>
      <vt:lpstr>Aptos</vt:lpstr>
      <vt:lpstr>Arial</vt:lpstr>
      <vt:lpstr>Calibri</vt:lpstr>
      <vt:lpstr>Corbel</vt:lpstr>
      <vt:lpstr>Garamond</vt:lpstr>
      <vt:lpstr>Gibson</vt:lpstr>
      <vt:lpstr>Segoe UI</vt:lpstr>
      <vt:lpstr>Segoe UI Semibold</vt:lpstr>
      <vt:lpstr>ShojiVTI</vt:lpstr>
      <vt:lpstr>State of Nevada DIVISION OF INDUSTRIAL RELATIONS WORKERS’ COMPENSATION SECTION</vt:lpstr>
      <vt:lpstr>What is CARDS?</vt:lpstr>
      <vt:lpstr>PowerPoint Presentation</vt:lpstr>
      <vt:lpstr>PowerPoint Presentation</vt:lpstr>
      <vt:lpstr>PowerPoint Presentation</vt:lpstr>
      <vt:lpstr>CARDS REGISTRATION</vt:lpstr>
      <vt:lpstr>CARDS REGISTRATION</vt:lpstr>
      <vt:lpstr>CARDS REGISTRATION</vt:lpstr>
      <vt:lpstr>CARDS REGISTRATION</vt:lpstr>
      <vt:lpstr>CARDS REGISTRATION</vt:lpstr>
      <vt:lpstr>CARDS REGISTRATION</vt:lpstr>
      <vt:lpstr>CARDS REGISTRATION</vt:lpstr>
      <vt:lpstr>CARDS REGISTRATION</vt:lpstr>
      <vt:lpstr>CARDS REGISTRATION</vt:lpstr>
      <vt:lpstr>CARDS REGISTRATION</vt:lpstr>
      <vt:lpstr>PowerPoint Presentation</vt:lpstr>
      <vt:lpstr>USER TYPES</vt:lpstr>
      <vt:lpstr>LAWYERS HOMEPAGE</vt:lpstr>
      <vt:lpstr>LAWYERS HOMEPAGE</vt:lpstr>
      <vt:lpstr>LAWYERS HOMEPAGE</vt:lpstr>
      <vt:lpstr>PowerPoint Presentation</vt:lpstr>
      <vt:lpstr>USER PERMISSIONS</vt:lpstr>
      <vt:lpstr>USER PERMISSIONS</vt:lpstr>
      <vt:lpstr>USER PERMISSIONS</vt:lpstr>
      <vt:lpstr>PowerPoint Presentation</vt:lpstr>
      <vt:lpstr>PowerPoint Presentation</vt:lpstr>
      <vt:lpstr>CARDS NAVIGATION</vt:lpstr>
      <vt:lpstr>CARDS NAVIGATION</vt:lpstr>
      <vt:lpstr>CARDS NAVIGATION</vt:lpstr>
      <vt:lpstr>CARDS NAVIGATION</vt:lpstr>
      <vt:lpstr>CARDS NAVIGATION</vt:lpstr>
      <vt:lpstr>CARDS NAVIGATION</vt:lpstr>
      <vt:lpstr>CARDS NAVIGATION</vt:lpstr>
      <vt:lpstr>CARDS NAVIGATION</vt:lpstr>
      <vt:lpstr>CARDS NAVIGATION</vt:lpstr>
      <vt:lpstr>PowerPoint Presentation</vt:lpstr>
      <vt:lpstr>PowerPoint Presentation</vt:lpstr>
      <vt:lpstr>FILING A D-35 WEBFORM</vt:lpstr>
      <vt:lpstr>FILING A D-35 WEBFORM</vt:lpstr>
      <vt:lpstr>FILING A D-35 WEBFORM</vt:lpstr>
      <vt:lpstr>FILING A D-35 WEBFORM</vt:lpstr>
      <vt:lpstr>FILING A D-35 WEBFORM</vt:lpstr>
      <vt:lpstr>FILING A D-35 WEBFORM</vt:lpstr>
      <vt:lpstr>FILING A D-35 WEBFORM</vt:lpstr>
      <vt:lpstr>FILING A D-35 WEBFORM</vt:lpstr>
      <vt:lpstr>FILING A D-35 WEBFORM</vt:lpstr>
      <vt:lpstr>FILING A D-35 WEBFORM</vt:lpstr>
      <vt:lpstr>FILING A D-35 WEBFORM</vt:lpstr>
      <vt:lpstr>FILING A D-35 WEBFORM</vt:lpstr>
      <vt:lpstr>FILING A D-35 WEBFORM</vt:lpstr>
      <vt:lpstr>PowerPoint Presentation</vt:lpstr>
      <vt:lpstr>PowerPoint Presentation</vt:lpstr>
      <vt:lpstr>RATING ASSIGNMENT</vt:lpstr>
      <vt:lpstr>PPD RATING REQUEST STATUS</vt:lpstr>
      <vt:lpstr>DECLINED/ INELIGIBLE REQUESTS</vt:lpstr>
      <vt:lpstr>DECLINED/ INELIGIBLE REQUESTS</vt:lpstr>
      <vt:lpstr>UPDATED D-3 WEBFORM</vt:lpstr>
      <vt:lpstr>COMPLETING THE RATING PROCESS</vt:lpstr>
      <vt:lpstr>WITHDRAWN REQUESTS</vt:lpstr>
      <vt:lpstr>PowerPoint Presentation</vt:lpstr>
      <vt:lpstr>COMPLAINT WEBFORM</vt:lpstr>
      <vt:lpstr>COMPLAINT WEBFORM</vt:lpstr>
      <vt:lpstr>COMPLAINT WEBFORM</vt:lpstr>
      <vt:lpstr>COMPLAINT WEBFORM</vt:lpstr>
      <vt:lpstr>WCS INVESTIGATION TIMELINE</vt:lpstr>
      <vt:lpstr>WHAT’S NEXT?</vt:lpstr>
      <vt:lpstr>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Teri Williams</dc:creator>
  <cp:lastModifiedBy>Melinda Vulgamore</cp:lastModifiedBy>
  <cp:revision>49</cp:revision>
  <cp:lastPrinted>2024-01-05T19:25:13Z</cp:lastPrinted>
  <dcterms:created xsi:type="dcterms:W3CDTF">2023-12-20T16:40:53Z</dcterms:created>
  <dcterms:modified xsi:type="dcterms:W3CDTF">2025-05-21T19:05:42Z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